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4"/>
  </p:sldMasterIdLst>
  <p:sldIdLst>
    <p:sldId id="256" r:id="rId5"/>
    <p:sldId id="264" r:id="rId6"/>
    <p:sldId id="265" r:id="rId7"/>
    <p:sldId id="267" r:id="rId8"/>
    <p:sldId id="287" r:id="rId9"/>
    <p:sldId id="286" r:id="rId10"/>
    <p:sldId id="268" r:id="rId11"/>
    <p:sldId id="262" r:id="rId12"/>
    <p:sldId id="289" r:id="rId13"/>
    <p:sldId id="270" r:id="rId14"/>
    <p:sldId id="290" r:id="rId15"/>
    <p:sldId id="284" r:id="rId16"/>
    <p:sldId id="273" r:id="rId17"/>
    <p:sldId id="274" r:id="rId18"/>
    <p:sldId id="283" r:id="rId19"/>
    <p:sldId id="275" r:id="rId20"/>
    <p:sldId id="277" r:id="rId21"/>
    <p:sldId id="281" r:id="rId22"/>
    <p:sldId id="291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C19492-59A3-CAF5-9893-2F0B51947483}" v="79" dt="2023-04-05T19:00:17.461"/>
    <p1510:client id="{D10C8C76-5962-4D56-BAD8-F4BF8541B995}" v="1529" dt="2023-03-22T21:47:59.099"/>
    <p1510:client id="{DD6C7D8F-BF11-9DF4-D5D1-CF82B8CD7FB5}" v="63" dt="2023-04-03T20:47:26.4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60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28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34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9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06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3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38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3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7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8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5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8097" y="1699159"/>
            <a:ext cx="4882299" cy="1498100"/>
          </a:xfrm>
        </p:spPr>
        <p:txBody>
          <a:bodyPr anchor="b">
            <a:normAutofit/>
          </a:bodyPr>
          <a:lstStyle/>
          <a:p>
            <a:pPr algn="l"/>
            <a:r>
              <a:rPr lang="en-US" dirty="0" err="1">
                <a:solidFill>
                  <a:srgbClr val="CC0000"/>
                </a:solidFill>
                <a:cs typeface="Sabon Next LT"/>
              </a:rPr>
              <a:t>Journée</a:t>
            </a:r>
            <a:r>
              <a:rPr lang="en-US" dirty="0">
                <a:solidFill>
                  <a:srgbClr val="CC0000"/>
                </a:solidFill>
                <a:cs typeface="Sabon Next LT"/>
              </a:rPr>
              <a:t> Mondiale de </a:t>
            </a:r>
            <a:r>
              <a:rPr lang="en-US" dirty="0" err="1">
                <a:solidFill>
                  <a:srgbClr val="CC0000"/>
                </a:solidFill>
                <a:cs typeface="Sabon Next LT"/>
              </a:rPr>
              <a:t>Prière</a:t>
            </a:r>
            <a:r>
              <a:rPr lang="en-US" dirty="0">
                <a:solidFill>
                  <a:srgbClr val="CC0000"/>
                </a:solidFill>
                <a:cs typeface="Sabon Next LT"/>
              </a:rPr>
              <a:t> 2024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5395" y="3431060"/>
            <a:ext cx="5715000" cy="28144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200" dirty="0" err="1">
                <a:solidFill>
                  <a:srgbClr val="CC0000"/>
                </a:solidFill>
                <a:latin typeface="Sabon Next LT"/>
                <a:cs typeface="Sabon Next LT"/>
              </a:rPr>
              <a:t>Célébration</a:t>
            </a: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 </a:t>
            </a:r>
            <a:r>
              <a:rPr lang="en-US" sz="2200" dirty="0" err="1">
                <a:solidFill>
                  <a:srgbClr val="CC0000"/>
                </a:solidFill>
                <a:latin typeface="Sabon Next LT"/>
                <a:cs typeface="Sabon Next LT"/>
              </a:rPr>
              <a:t>écrite</a:t>
            </a: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 par les femmes de Palestine</a:t>
            </a:r>
          </a:p>
          <a:p>
            <a:pPr algn="l"/>
            <a:endParaRPr lang="en-US" sz="2200" dirty="0">
              <a:solidFill>
                <a:srgbClr val="CC0000"/>
              </a:solidFill>
              <a:latin typeface="Sabon Next LT"/>
              <a:ea typeface="+mn-lt"/>
              <a:cs typeface="Sabon Next LT"/>
            </a:endParaRPr>
          </a:p>
          <a:p>
            <a:r>
              <a:rPr lang="en-US" sz="2200" dirty="0">
                <a:solidFill>
                  <a:srgbClr val="CC0000"/>
                </a:solidFill>
                <a:latin typeface="Sabon Next LT"/>
                <a:ea typeface="+mn-lt"/>
                <a:cs typeface="+mn-lt"/>
              </a:rPr>
              <a:t>Un lien d’amour pour la </a:t>
            </a:r>
            <a:r>
              <a:rPr lang="en-US" sz="2200" dirty="0" err="1">
                <a:solidFill>
                  <a:srgbClr val="CC0000"/>
                </a:solidFill>
                <a:latin typeface="Sabon Next LT"/>
                <a:ea typeface="+mn-lt"/>
                <a:cs typeface="+mn-lt"/>
              </a:rPr>
              <a:t>paix</a:t>
            </a:r>
            <a:endParaRPr lang="en-US" sz="2200" dirty="0">
              <a:solidFill>
                <a:srgbClr val="CC0000"/>
              </a:solidFill>
              <a:latin typeface="Sabon Next LT"/>
              <a:ea typeface="+mn-lt"/>
              <a:cs typeface="+mn-lt"/>
            </a:endParaRPr>
          </a:p>
          <a:p>
            <a:br>
              <a:rPr lang="en-US" sz="2200" dirty="0">
                <a:solidFill>
                  <a:srgbClr val="CC0000"/>
                </a:solidFill>
                <a:latin typeface="Sabon Next LT"/>
                <a:ea typeface="+mn-lt"/>
                <a:cs typeface="+mn-lt"/>
              </a:rPr>
            </a:br>
            <a:r>
              <a:rPr lang="en-US" sz="2200" dirty="0" err="1">
                <a:solidFill>
                  <a:srgbClr val="CC0000"/>
                </a:solidFill>
                <a:latin typeface="Sabon Next LT"/>
                <a:ea typeface="+mn-lt"/>
                <a:cs typeface="+mn-lt"/>
              </a:rPr>
              <a:t>Ephesiens</a:t>
            </a:r>
            <a:r>
              <a:rPr lang="en-US" sz="2200" dirty="0">
                <a:solidFill>
                  <a:srgbClr val="CC0000"/>
                </a:solidFill>
                <a:latin typeface="Sabon Next LT"/>
                <a:ea typeface="+mn-lt"/>
                <a:cs typeface="+mn-lt"/>
              </a:rPr>
              <a:t> 4:1-7</a:t>
            </a:r>
            <a:endParaRPr lang="en-US" sz="2200" dirty="0">
              <a:solidFill>
                <a:srgbClr val="CC0000"/>
              </a:solidFill>
              <a:latin typeface="Sabon Next LT"/>
              <a:cs typeface="Sabon Next LT"/>
            </a:endParaRPr>
          </a:p>
        </p:txBody>
      </p:sp>
      <p:pic>
        <p:nvPicPr>
          <p:cNvPr id="7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D2FFF947-365D-82CA-18BA-3E9B90BD3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090" y="1074520"/>
            <a:ext cx="3340230" cy="4716817"/>
          </a:xfrm>
          <a:prstGeom prst="rect">
            <a:avLst/>
          </a:prstGeom>
        </p:spPr>
      </p:pic>
      <p:pic>
        <p:nvPicPr>
          <p:cNvPr id="8" name="Picture 9" descr="Logo, icon&#10;&#10;Description automatically generated">
            <a:extLst>
              <a:ext uri="{FF2B5EF4-FFF2-40B4-BE49-F238E27FC236}">
                <a16:creationId xmlns:a16="http://schemas.microsoft.com/office/drawing/2014/main" id="{ACAF5E07-CBC2-BC8D-C687-B5531399F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10" y="1947419"/>
            <a:ext cx="991387" cy="99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B8CE16F-CCDC-C8E6-89C8-BA1D35428C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0428" cy="8285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Les </a:t>
            </a:r>
            <a:r>
              <a:rPr lang="en-US" dirty="0" err="1">
                <a:solidFill>
                  <a:schemeClr val="bg1"/>
                </a:solidFill>
              </a:rPr>
              <a:t>chrétiens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Palestine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F7412A-1811-5A1B-F46F-4811AC10793C}"/>
              </a:ext>
            </a:extLst>
          </p:cNvPr>
          <p:cNvSpPr txBox="1"/>
          <p:nvPr/>
        </p:nvSpPr>
        <p:spPr>
          <a:xfrm>
            <a:off x="238002" y="4543079"/>
            <a:ext cx="255988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1 </a:t>
            </a:r>
            <a:r>
              <a:rPr lang="en-US" sz="1400" dirty="0" err="1">
                <a:latin typeface="Sabon Next LT"/>
                <a:cs typeface="Sabon Next LT"/>
              </a:rPr>
              <a:t>Chroniques</a:t>
            </a:r>
            <a:r>
              <a:rPr lang="en-US" sz="1400" dirty="0">
                <a:latin typeface="Sabon Next LT"/>
                <a:cs typeface="Sabon Next LT"/>
              </a:rPr>
              <a:t> 4:10 </a:t>
            </a:r>
            <a:r>
              <a:rPr lang="en-US" sz="1400" dirty="0" err="1">
                <a:latin typeface="Sabon Next LT"/>
                <a:cs typeface="Sabon Next LT"/>
              </a:rPr>
              <a:t>en</a:t>
            </a:r>
            <a:r>
              <a:rPr lang="en-US" sz="1400" dirty="0">
                <a:latin typeface="Sabon Next LT"/>
                <a:cs typeface="Sabon Next LT"/>
              </a:rPr>
              <a:t> broderie </a:t>
            </a:r>
            <a:r>
              <a:rPr lang="en-US" sz="1400" dirty="0" err="1">
                <a:latin typeface="Sabon Next LT"/>
                <a:cs typeface="Sabon Next LT"/>
              </a:rPr>
              <a:t>traditionnelle</a:t>
            </a:r>
            <a:r>
              <a:rPr lang="en-US" sz="1400" dirty="0">
                <a:latin typeface="Sabon Next LT"/>
                <a:cs typeface="Sabon Next LT"/>
              </a:rPr>
              <a:t> </a:t>
            </a:r>
            <a:r>
              <a:rPr lang="en-US" sz="1400" dirty="0" err="1">
                <a:latin typeface="Sabon Next LT"/>
                <a:cs typeface="Sabon Next LT"/>
              </a:rPr>
              <a:t>palestinienne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06A0BF81-1841-2E73-A369-24E0AF4C5BCB}"/>
              </a:ext>
            </a:extLst>
          </p:cNvPr>
          <p:cNvSpPr txBox="1"/>
          <p:nvPr/>
        </p:nvSpPr>
        <p:spPr>
          <a:xfrm>
            <a:off x="3132109" y="5680848"/>
            <a:ext cx="4313206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>
                <a:latin typeface="Sabon Next LT"/>
                <a:cs typeface="Sabon Next LT"/>
              </a:rPr>
              <a:t>Eglise</a:t>
            </a:r>
            <a:r>
              <a:rPr lang="en-US" sz="1400" dirty="0">
                <a:latin typeface="Sabon Next LT"/>
                <a:cs typeface="Sabon Next LT"/>
              </a:rPr>
              <a:t> de Saint </a:t>
            </a:r>
            <a:r>
              <a:rPr lang="en-US" sz="1400" dirty="0" err="1">
                <a:latin typeface="Sabon Next LT"/>
                <a:cs typeface="Sabon Next LT"/>
              </a:rPr>
              <a:t>Porphyrius</a:t>
            </a:r>
            <a:r>
              <a:rPr lang="en-US" sz="1400" dirty="0">
                <a:latin typeface="Sabon Next LT"/>
                <a:cs typeface="Sabon Next LT"/>
              </a:rPr>
              <a:t> </a:t>
            </a:r>
          </a:p>
          <a:p>
            <a:r>
              <a:rPr lang="en-US" sz="1400" dirty="0" err="1">
                <a:latin typeface="Sabon Next LT"/>
                <a:cs typeface="Sabon Next LT"/>
              </a:rPr>
              <a:t>Eglise</a:t>
            </a:r>
            <a:r>
              <a:rPr lang="en-US" sz="1400" dirty="0">
                <a:latin typeface="Sabon Next LT"/>
                <a:cs typeface="Sabon Next LT"/>
              </a:rPr>
              <a:t> grecque </a:t>
            </a:r>
            <a:r>
              <a:rPr lang="en-US" sz="1400" dirty="0" err="1">
                <a:latin typeface="Sabon Next LT"/>
                <a:cs typeface="Sabon Next LT"/>
              </a:rPr>
              <a:t>Orthodoxe</a:t>
            </a:r>
            <a:r>
              <a:rPr lang="en-US" sz="1400" dirty="0">
                <a:latin typeface="Sabon Next LT"/>
                <a:cs typeface="Sabon Next LT"/>
              </a:rPr>
              <a:t> à Gaza City </a:t>
            </a:r>
          </a:p>
          <a:p>
            <a:r>
              <a:rPr lang="en-US" sz="1400" dirty="0">
                <a:latin typeface="Sabon Next LT"/>
                <a:cs typeface="Sabon Next LT"/>
              </a:rPr>
              <a:t>© David Wildman</a:t>
            </a:r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356857A8-E0F5-B162-871B-8FF4341E4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09" y="959349"/>
            <a:ext cx="2559883" cy="3411709"/>
          </a:xfrm>
          <a:prstGeom prst="rect">
            <a:avLst/>
          </a:prstGeom>
        </p:spPr>
      </p:pic>
      <p:pic>
        <p:nvPicPr>
          <p:cNvPr id="11" name="Image 10" descr="Une image contenant bougie, intérieur, chapelle, personne&#10;&#10;Description générée automatiquement">
            <a:extLst>
              <a:ext uri="{FF2B5EF4-FFF2-40B4-BE49-F238E27FC236}">
                <a16:creationId xmlns:a16="http://schemas.microsoft.com/office/drawing/2014/main" id="{2307BD30-CD73-E50F-58F9-D89C50DC9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85" b="11996"/>
          <a:stretch/>
        </p:blipFill>
        <p:spPr>
          <a:xfrm>
            <a:off x="7706265" y="903324"/>
            <a:ext cx="4329374" cy="3295290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3668C2B7-C6A9-C782-D4A4-E868D7CB9FAF}"/>
              </a:ext>
            </a:extLst>
          </p:cNvPr>
          <p:cNvSpPr txBox="1"/>
          <p:nvPr/>
        </p:nvSpPr>
        <p:spPr>
          <a:xfrm>
            <a:off x="8678713" y="4325669"/>
            <a:ext cx="326743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dirty="0">
                <a:latin typeface="Sabon Next LT"/>
                <a:cs typeface="Sabon Next LT"/>
              </a:rPr>
              <a:t>Église luthérienne du Rédempteur à Jérusalem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8851C85-BFED-810E-B4E3-135D8590E685}"/>
              </a:ext>
            </a:extLst>
          </p:cNvPr>
          <p:cNvSpPr txBox="1">
            <a:spLocks/>
          </p:cNvSpPr>
          <p:nvPr/>
        </p:nvSpPr>
        <p:spPr>
          <a:xfrm>
            <a:off x="3132109" y="959349"/>
            <a:ext cx="4313206" cy="1591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Une </a:t>
            </a:r>
            <a:r>
              <a:rPr lang="en-US" sz="2400" dirty="0" err="1">
                <a:solidFill>
                  <a:srgbClr val="CC0000"/>
                </a:solidFill>
                <a:latin typeface="Sabon Next LT"/>
                <a:cs typeface="Sabon Next LT"/>
              </a:rPr>
              <a:t>grande</a:t>
            </a: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 </a:t>
            </a:r>
            <a:r>
              <a:rPr lang="en-US" sz="2400" dirty="0" err="1">
                <a:solidFill>
                  <a:srgbClr val="CC0000"/>
                </a:solidFill>
                <a:latin typeface="Sabon Next LT"/>
                <a:cs typeface="Sabon Next LT"/>
              </a:rPr>
              <a:t>diversité</a:t>
            </a: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 </a:t>
            </a:r>
            <a:r>
              <a:rPr lang="en-US" sz="2400" dirty="0" err="1">
                <a:solidFill>
                  <a:srgbClr val="CC0000"/>
                </a:solidFill>
                <a:latin typeface="Sabon Next LT"/>
                <a:cs typeface="Sabon Next LT"/>
              </a:rPr>
              <a:t>confessionnelle</a:t>
            </a: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 dans un esprit </a:t>
            </a:r>
            <a:r>
              <a:rPr lang="en-US" sz="2400" dirty="0" err="1">
                <a:solidFill>
                  <a:srgbClr val="CC0000"/>
                </a:solidFill>
                <a:latin typeface="Sabon Next LT"/>
                <a:cs typeface="Sabon Next LT"/>
              </a:rPr>
              <a:t>oecuménique</a:t>
            </a:r>
            <a:endParaRPr lang="en-US" sz="2400" dirty="0">
              <a:solidFill>
                <a:srgbClr val="CC0000"/>
              </a:solidFill>
              <a:latin typeface="Sabon Next LT"/>
              <a:cs typeface="Sabon Next LT"/>
            </a:endParaRPr>
          </a:p>
        </p:txBody>
      </p:sp>
      <p:pic>
        <p:nvPicPr>
          <p:cNvPr id="10" name="Image 9" descr="Une image contenant plein air, ciel, bâtiment, fenêtre&#10;&#10;Description générée automatiquement">
            <a:extLst>
              <a:ext uri="{FF2B5EF4-FFF2-40B4-BE49-F238E27FC236}">
                <a16:creationId xmlns:a16="http://schemas.microsoft.com/office/drawing/2014/main" id="{5347F837-6A57-23A0-87A6-2CCF07DE41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31" y="2544231"/>
            <a:ext cx="4175394" cy="313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82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B8CE16F-CCDC-C8E6-89C8-BA1D35428C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0428" cy="8285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Les </a:t>
            </a:r>
            <a:r>
              <a:rPr lang="en-US" dirty="0" err="1">
                <a:solidFill>
                  <a:schemeClr val="bg1"/>
                </a:solidFill>
              </a:rPr>
              <a:t>chrétiens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Palestine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3179C57-88BA-E484-EE31-CCBE2EE3D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361" y="1106638"/>
            <a:ext cx="7168272" cy="5368069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2CE10FE9-B785-BC8B-4536-09111FB80257}"/>
              </a:ext>
            </a:extLst>
          </p:cNvPr>
          <p:cNvSpPr txBox="1"/>
          <p:nvPr/>
        </p:nvSpPr>
        <p:spPr>
          <a:xfrm>
            <a:off x="5118792" y="6046190"/>
            <a:ext cx="54067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solidFill>
                  <a:srgbClr val="FFFFFF"/>
                </a:solidFill>
                <a:latin typeface="Sabon Next LT"/>
                <a:cs typeface="Sabon Next LT"/>
              </a:rPr>
              <a:t>Eglise</a:t>
            </a:r>
            <a:r>
              <a:rPr lang="en-US" sz="1400" dirty="0">
                <a:solidFill>
                  <a:srgbClr val="FFFFFF"/>
                </a:solidFill>
                <a:latin typeface="Sabon Next LT"/>
                <a:cs typeface="Sabon Next LT"/>
              </a:rPr>
              <a:t> de </a:t>
            </a:r>
            <a:r>
              <a:rPr lang="en-US" sz="1400" dirty="0" err="1">
                <a:solidFill>
                  <a:srgbClr val="FFFFFF"/>
                </a:solidFill>
                <a:latin typeface="Sabon Next LT"/>
                <a:cs typeface="Sabon Next LT"/>
              </a:rPr>
              <a:t>toutes</a:t>
            </a:r>
            <a:r>
              <a:rPr lang="en-US" sz="1400" dirty="0">
                <a:solidFill>
                  <a:srgbClr val="FFFFFF"/>
                </a:solidFill>
                <a:latin typeface="Sabon Next LT"/>
                <a:cs typeface="Sabon Next LT"/>
              </a:rPr>
              <a:t> les nations dans le Jardin de Gethsemane, Jerusalem</a:t>
            </a:r>
            <a:r>
              <a:rPr lang="en-US" sz="1400" dirty="0">
                <a:solidFill>
                  <a:srgbClr val="FFFFFF"/>
                </a:solidFill>
                <a:latin typeface="Sabon Next LT"/>
                <a:cs typeface="Times New Roman"/>
              </a:rPr>
              <a:t> </a:t>
            </a:r>
            <a:endParaRPr lang="en-US" sz="1400" dirty="0">
              <a:solidFill>
                <a:srgbClr val="FFFFFF"/>
              </a:solidFill>
              <a:latin typeface="Sabon Next LT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7ED3DEA-BCB2-509A-4752-461763689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19687" y="1785194"/>
            <a:ext cx="5360566" cy="4018459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D468DD2C-E9BF-0392-F921-FB80151D27FC}"/>
              </a:ext>
            </a:extLst>
          </p:cNvPr>
          <p:cNvSpPr txBox="1"/>
          <p:nvPr/>
        </p:nvSpPr>
        <p:spPr>
          <a:xfrm>
            <a:off x="845079" y="6075492"/>
            <a:ext cx="38272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Le Notre Père </a:t>
            </a:r>
            <a:r>
              <a:rPr lang="en-US" sz="1400" dirty="0" err="1">
                <a:latin typeface="Sabon Next LT"/>
                <a:cs typeface="Sabon Next LT"/>
              </a:rPr>
              <a:t>en</a:t>
            </a:r>
            <a:r>
              <a:rPr lang="en-US" sz="1400" dirty="0">
                <a:latin typeface="Sabon Next LT"/>
                <a:cs typeface="Sabon Next LT"/>
              </a:rPr>
              <a:t> </a:t>
            </a:r>
            <a:r>
              <a:rPr lang="en-US" sz="1400" dirty="0" err="1">
                <a:latin typeface="Sabon Next LT"/>
                <a:cs typeface="Sabon Next LT"/>
              </a:rPr>
              <a:t>araméen</a:t>
            </a:r>
            <a:r>
              <a:rPr lang="en-US" sz="1400" dirty="0">
                <a:latin typeface="Sabon Next LT"/>
                <a:cs typeface="Sabon Next LT"/>
              </a:rPr>
              <a:t>, </a:t>
            </a:r>
            <a:r>
              <a:rPr lang="en-US" sz="1400" dirty="0" err="1">
                <a:latin typeface="Sabon Next LT"/>
                <a:cs typeface="Sabon Next LT"/>
              </a:rPr>
              <a:t>Bethléem</a:t>
            </a:r>
            <a:endParaRPr lang="en-US" sz="1400" dirty="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3275074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8E02A2-2E56-02F5-7374-9252A076A9D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0428" cy="8285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Culture</a:t>
            </a:r>
            <a:endParaRPr lang="en-US" dirty="0"/>
          </a:p>
        </p:txBody>
      </p:sp>
      <p:pic>
        <p:nvPicPr>
          <p:cNvPr id="6" name="Picture 6" descr="A picture containing indoor, music&#10;&#10;Description automatically generated">
            <a:extLst>
              <a:ext uri="{FF2B5EF4-FFF2-40B4-BE49-F238E27FC236}">
                <a16:creationId xmlns:a16="http://schemas.microsoft.com/office/drawing/2014/main" id="{DABFDFFB-1BE3-BE3A-B2D4-39B09BFB7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40" y="979510"/>
            <a:ext cx="7375922" cy="5552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05B3B0-5FA0-609B-BC22-7F25EEC89843}"/>
              </a:ext>
            </a:extLst>
          </p:cNvPr>
          <p:cNvSpPr txBox="1"/>
          <p:nvPr/>
        </p:nvSpPr>
        <p:spPr>
          <a:xfrm>
            <a:off x="255373" y="6550223"/>
            <a:ext cx="33473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Oud instruments in Jerusalem’s Old City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349684A-A1E2-A474-C90B-DE6ACD714D05}"/>
              </a:ext>
            </a:extLst>
          </p:cNvPr>
          <p:cNvSpPr txBox="1">
            <a:spLocks/>
          </p:cNvSpPr>
          <p:nvPr/>
        </p:nvSpPr>
        <p:spPr>
          <a:xfrm>
            <a:off x="7958879" y="2411267"/>
            <a:ext cx="3764419" cy="34458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>
                <a:solidFill>
                  <a:srgbClr val="CC0000"/>
                </a:solidFill>
                <a:latin typeface="Sabon Next LT"/>
                <a:cs typeface="Sabon Next LT"/>
              </a:rPr>
              <a:t>Poésie</a:t>
            </a: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, arts </a:t>
            </a:r>
            <a:r>
              <a:rPr lang="en-US" sz="2400" dirty="0" err="1">
                <a:solidFill>
                  <a:srgbClr val="CC0000"/>
                </a:solidFill>
                <a:latin typeface="Sabon Next LT"/>
                <a:cs typeface="Sabon Next LT"/>
              </a:rPr>
              <a:t>visuels</a:t>
            </a: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, musique, danse </a:t>
            </a:r>
            <a:r>
              <a:rPr lang="en-US" sz="2400" dirty="0" err="1">
                <a:solidFill>
                  <a:srgbClr val="CC0000"/>
                </a:solidFill>
                <a:latin typeface="Sabon Next LT"/>
                <a:cs typeface="Sabon Next LT"/>
              </a:rPr>
              <a:t>folklorique</a:t>
            </a: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…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Arts et culture pour </a:t>
            </a:r>
            <a:r>
              <a:rPr lang="en-US" sz="2400" dirty="0" err="1">
                <a:solidFill>
                  <a:srgbClr val="CC0000"/>
                </a:solidFill>
                <a:latin typeface="Sabon Next LT"/>
                <a:cs typeface="Sabon Next LT"/>
              </a:rPr>
              <a:t>maintenir</a:t>
            </a: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 vivant le </a:t>
            </a:r>
            <a:r>
              <a:rPr lang="en-US" sz="2400" dirty="0" err="1">
                <a:solidFill>
                  <a:srgbClr val="CC0000"/>
                </a:solidFill>
                <a:latin typeface="Sabon Next LT"/>
                <a:cs typeface="Sabon Next LT"/>
              </a:rPr>
              <a:t>patrimoine</a:t>
            </a: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 </a:t>
            </a:r>
            <a:r>
              <a:rPr lang="en-US" sz="2400" dirty="0" err="1">
                <a:solidFill>
                  <a:srgbClr val="CC0000"/>
                </a:solidFill>
                <a:latin typeface="Sabon Next LT"/>
                <a:cs typeface="Sabon Next LT"/>
              </a:rPr>
              <a:t>palestinien</a:t>
            </a:r>
            <a:endParaRPr lang="en-US" sz="2400" dirty="0">
              <a:solidFill>
                <a:srgbClr val="CC0000"/>
              </a:solidFill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2945971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B311143C-A85E-3A50-8C2B-18A26CFC9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670" y="173943"/>
            <a:ext cx="7354354" cy="550825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08E02A2-2E56-02F5-7374-9252A076A9D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0428" cy="8285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Culture</a:t>
            </a:r>
            <a:endParaRPr lang="en-US" dirty="0"/>
          </a:p>
        </p:txBody>
      </p:sp>
      <p:pic>
        <p:nvPicPr>
          <p:cNvPr id="4" name="Picture 4" descr="A picture containing indoor, plate, sweet, several&#10;&#10;Description automatically generated">
            <a:extLst>
              <a:ext uri="{FF2B5EF4-FFF2-40B4-BE49-F238E27FC236}">
                <a16:creationId xmlns:a16="http://schemas.microsoft.com/office/drawing/2014/main" id="{00F80488-8CFB-5E55-C400-7E7B56C06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94" y="2210031"/>
            <a:ext cx="5910639" cy="4385275"/>
          </a:xfrm>
          <a:prstGeom prst="rect">
            <a:avLst/>
          </a:prstGeom>
        </p:spPr>
      </p:pic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B978429-CFBC-B22E-7E7C-433D1C081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1968" y="2251166"/>
            <a:ext cx="3017794" cy="4036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268EDD-26D2-11A8-2068-E2E14E8F8723}"/>
              </a:ext>
            </a:extLst>
          </p:cNvPr>
          <p:cNvSpPr txBox="1"/>
          <p:nvPr/>
        </p:nvSpPr>
        <p:spPr>
          <a:xfrm>
            <a:off x="330897" y="1801699"/>
            <a:ext cx="301779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Sabon Next LT"/>
                <a:cs typeface="Sabon Next LT"/>
              </a:rPr>
              <a:t>Céramique</a:t>
            </a:r>
            <a:r>
              <a:rPr lang="en-US" sz="1400" dirty="0">
                <a:latin typeface="Sabon Next LT"/>
                <a:cs typeface="Sabon Next LT"/>
              </a:rPr>
              <a:t> </a:t>
            </a:r>
            <a:r>
              <a:rPr lang="en-US" sz="1400" dirty="0" err="1">
                <a:latin typeface="Sabon Next LT"/>
                <a:cs typeface="Sabon Next LT"/>
              </a:rPr>
              <a:t>artisanale</a:t>
            </a:r>
            <a:r>
              <a:rPr lang="en-US" sz="1400" dirty="0">
                <a:latin typeface="Sabon Next LT"/>
                <a:cs typeface="Sabon Next LT"/>
              </a:rPr>
              <a:t> </a:t>
            </a:r>
            <a:r>
              <a:rPr lang="en-US" sz="1400" dirty="0" err="1">
                <a:latin typeface="Sabon Next LT"/>
                <a:cs typeface="Sabon Next LT"/>
              </a:rPr>
              <a:t>d’Hébron</a:t>
            </a:r>
            <a:endParaRPr lang="en-US" sz="1400" dirty="0">
              <a:latin typeface="Sabon Next 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3939B0-A198-122E-AE91-D0CAFE8FFA09}"/>
              </a:ext>
            </a:extLst>
          </p:cNvPr>
          <p:cNvSpPr txBox="1"/>
          <p:nvPr/>
        </p:nvSpPr>
        <p:spPr>
          <a:xfrm>
            <a:off x="8930102" y="6287529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Sabon Next LT"/>
                <a:cs typeface="Sabon Next LT"/>
              </a:rPr>
              <a:t>Borderie</a:t>
            </a:r>
            <a:r>
              <a:rPr lang="en-US" sz="1400" dirty="0">
                <a:latin typeface="Sabon Next LT"/>
                <a:cs typeface="Sabon Next LT"/>
              </a:rPr>
              <a:t> </a:t>
            </a:r>
            <a:r>
              <a:rPr lang="en-US" sz="1400" dirty="0" err="1">
                <a:latin typeface="Sabon Next LT"/>
                <a:cs typeface="Sabon Next LT"/>
              </a:rPr>
              <a:t>palestinienne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F87CE9-022A-72C6-DDA1-CCC4F86EB59B}"/>
              </a:ext>
            </a:extLst>
          </p:cNvPr>
          <p:cNvSpPr txBox="1"/>
          <p:nvPr/>
        </p:nvSpPr>
        <p:spPr>
          <a:xfrm>
            <a:off x="6451096" y="5702252"/>
            <a:ext cx="343655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Sabon Next LT"/>
                <a:cs typeface="Times New Roman"/>
              </a:rPr>
              <a:t>Tissage</a:t>
            </a:r>
            <a:r>
              <a:rPr lang="en-US" sz="1400" dirty="0">
                <a:latin typeface="Sabon Next LT"/>
                <a:cs typeface="Times New Roman"/>
              </a:rPr>
              <a:t> de </a:t>
            </a:r>
            <a:r>
              <a:rPr lang="en-US" sz="1400" dirty="0" err="1">
                <a:latin typeface="Sabon Next LT"/>
                <a:cs typeface="Times New Roman"/>
              </a:rPr>
              <a:t>Jérusalem</a:t>
            </a:r>
            <a:endParaRPr lang="en-US" sz="1400" dirty="0">
              <a:latin typeface="Sabon Next 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1520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B924F67-E891-FF2E-DF2B-6C4DCF34C1E4}"/>
              </a:ext>
            </a:extLst>
          </p:cNvPr>
          <p:cNvSpPr txBox="1">
            <a:spLocks/>
          </p:cNvSpPr>
          <p:nvPr/>
        </p:nvSpPr>
        <p:spPr>
          <a:xfrm>
            <a:off x="-2357" y="3601"/>
            <a:ext cx="12190428" cy="8285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Agriculture</a:t>
            </a:r>
            <a:endParaRPr lang="en-US" dirty="0">
              <a:solidFill>
                <a:schemeClr val="bg1"/>
              </a:solidFill>
              <a:cs typeface="Sabon Next LT"/>
            </a:endParaRPr>
          </a:p>
        </p:txBody>
      </p:sp>
      <p:pic>
        <p:nvPicPr>
          <p:cNvPr id="4" name="Picture 4" descr="A picture containing ground, tree, outdoor, plant&#10;&#10;Description automatically generated">
            <a:extLst>
              <a:ext uri="{FF2B5EF4-FFF2-40B4-BE49-F238E27FC236}">
                <a16:creationId xmlns:a16="http://schemas.microsoft.com/office/drawing/2014/main" id="{36819164-F976-6DD2-0A85-032B30D64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16" y="1164624"/>
            <a:ext cx="5214551" cy="3904048"/>
          </a:xfrm>
          <a:prstGeom prst="rect">
            <a:avLst/>
          </a:prstGeom>
        </p:spPr>
      </p:pic>
      <p:pic>
        <p:nvPicPr>
          <p:cNvPr id="6" name="Picture 6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35854BA6-0578-26BA-6032-88C3AE532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967" y="1164624"/>
            <a:ext cx="5214551" cy="3904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1AA12A-71CF-948D-AAB1-6C94D773AAC4}"/>
              </a:ext>
            </a:extLst>
          </p:cNvPr>
          <p:cNvSpPr txBox="1"/>
          <p:nvPr/>
        </p:nvSpPr>
        <p:spPr>
          <a:xfrm>
            <a:off x="234778" y="5012724"/>
            <a:ext cx="450060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Olivier dans le Jardin de Gethsemane, Mont des </a:t>
            </a:r>
            <a:r>
              <a:rPr lang="en-US" sz="1400" dirty="0" err="1">
                <a:latin typeface="Sabon Next LT"/>
                <a:cs typeface="Sabon Next LT"/>
              </a:rPr>
              <a:t>oliviers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838E8-35DA-8FB5-CC56-21206CBEEFA8}"/>
              </a:ext>
            </a:extLst>
          </p:cNvPr>
          <p:cNvSpPr txBox="1"/>
          <p:nvPr/>
        </p:nvSpPr>
        <p:spPr>
          <a:xfrm>
            <a:off x="9927967" y="5012724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Sabon Next LT"/>
                <a:cs typeface="Sabon Next LT"/>
              </a:rPr>
              <a:t>Oliviers</a:t>
            </a:r>
            <a:r>
              <a:rPr lang="en-US" sz="1400" dirty="0">
                <a:latin typeface="Sabon Next LT"/>
                <a:cs typeface="Sabon Next LT"/>
              </a:rPr>
              <a:t> </a:t>
            </a:r>
            <a:r>
              <a:rPr lang="en-US" sz="1400" dirty="0" err="1">
                <a:latin typeface="Sabon Next LT"/>
                <a:cs typeface="Sabon Next LT"/>
              </a:rPr>
              <a:t>àJerusalem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846706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B8CE16F-CCDC-C8E6-89C8-BA1D35428C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0428" cy="8285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Gastronomie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8851C85-BFED-810E-B4E3-135D8590E685}"/>
              </a:ext>
            </a:extLst>
          </p:cNvPr>
          <p:cNvSpPr txBox="1">
            <a:spLocks/>
          </p:cNvSpPr>
          <p:nvPr/>
        </p:nvSpPr>
        <p:spPr>
          <a:xfrm>
            <a:off x="3852706" y="1062643"/>
            <a:ext cx="4485016" cy="11762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Une cuisine riche </a:t>
            </a:r>
            <a:r>
              <a:rPr lang="en-US" sz="2400" dirty="0" err="1">
                <a:solidFill>
                  <a:srgbClr val="CC0000"/>
                </a:solidFill>
                <a:latin typeface="Sabon Next LT"/>
                <a:cs typeface="Sabon Next LT"/>
              </a:rPr>
              <a:t>marquée</a:t>
            </a: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 par les influences </a:t>
            </a:r>
            <a:r>
              <a:rPr lang="en-US" sz="2400" dirty="0" err="1">
                <a:solidFill>
                  <a:srgbClr val="CC0000"/>
                </a:solidFill>
                <a:latin typeface="Sabon Next LT"/>
                <a:cs typeface="Sabon Next LT"/>
              </a:rPr>
              <a:t>méditerranéennes</a:t>
            </a:r>
            <a:endParaRPr lang="en-US" sz="2400" dirty="0">
              <a:solidFill>
                <a:srgbClr val="CC0000"/>
              </a:solidFill>
              <a:latin typeface="Sabon Next LT"/>
              <a:cs typeface="Sabon Next LT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1F284BB-E0FD-AA12-8CC5-4620DAFB5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8" r="12007" b="250"/>
          <a:stretch/>
        </p:blipFill>
        <p:spPr>
          <a:xfrm rot="5400000">
            <a:off x="7503139" y="2115315"/>
            <a:ext cx="3608929" cy="4002062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B8D64472-6491-5862-7541-53AD0C5D96DA}"/>
              </a:ext>
            </a:extLst>
          </p:cNvPr>
          <p:cNvSpPr txBox="1"/>
          <p:nvPr/>
        </p:nvSpPr>
        <p:spPr>
          <a:xfrm>
            <a:off x="7239791" y="59887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Labneh</a:t>
            </a:r>
            <a:r>
              <a:rPr lang="en-US" sz="1400" dirty="0">
                <a:latin typeface="Sabon Next LT"/>
                <a:cs typeface="Times New Roman"/>
              </a:rPr>
              <a:t> avec </a:t>
            </a:r>
            <a:r>
              <a:rPr lang="en-US" sz="1400" dirty="0" err="1">
                <a:latin typeface="Sabon Next LT"/>
                <a:cs typeface="Times New Roman"/>
              </a:rPr>
              <a:t>huile</a:t>
            </a:r>
            <a:r>
              <a:rPr lang="en-US" sz="1400" dirty="0">
                <a:latin typeface="Sabon Next LT"/>
                <a:cs typeface="Times New Roman"/>
              </a:rPr>
              <a:t> </a:t>
            </a:r>
            <a:r>
              <a:rPr lang="en-US" sz="1400" dirty="0" err="1">
                <a:latin typeface="Sabon Next LT"/>
                <a:cs typeface="Times New Roman"/>
              </a:rPr>
              <a:t>d’olive</a:t>
            </a:r>
            <a:endParaRPr lang="en-US" sz="1400" dirty="0">
              <a:latin typeface="Sabon Next LT"/>
              <a:cs typeface="Sabon Next LT"/>
            </a:endParaRPr>
          </a:p>
        </p:txBody>
      </p:sp>
      <p:pic>
        <p:nvPicPr>
          <p:cNvPr id="9" name="Image 8" descr="Une image contenant Snack, produits de boulangerie, Restauration rapide, pain&#10;&#10;Description générée automatiquement">
            <a:extLst>
              <a:ext uri="{FF2B5EF4-FFF2-40B4-BE49-F238E27FC236}">
                <a16:creationId xmlns:a16="http://schemas.microsoft.com/office/drawing/2014/main" id="{B728C7D2-C177-B29B-A818-5C0CFF67E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95" y="2238875"/>
            <a:ext cx="5325373" cy="3994030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01E26A7E-5AB7-01EB-F4EA-91172A414945}"/>
              </a:ext>
            </a:extLst>
          </p:cNvPr>
          <p:cNvSpPr txBox="1"/>
          <p:nvPr/>
        </p:nvSpPr>
        <p:spPr>
          <a:xfrm>
            <a:off x="404794" y="6296477"/>
            <a:ext cx="375313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Stand de pain dans les rues de </a:t>
            </a:r>
            <a:r>
              <a:rPr lang="en-US" sz="1400" dirty="0" err="1">
                <a:latin typeface="Sabon Next LT"/>
                <a:cs typeface="Sabon Next LT"/>
              </a:rPr>
              <a:t>Jérusalem</a:t>
            </a:r>
            <a:endParaRPr lang="en-US" sz="1400" dirty="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1673217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470E525-534B-6247-C09E-1C9B250C122C}"/>
              </a:ext>
            </a:extLst>
          </p:cNvPr>
          <p:cNvSpPr txBox="1">
            <a:spLocks/>
          </p:cNvSpPr>
          <p:nvPr/>
        </p:nvSpPr>
        <p:spPr>
          <a:xfrm>
            <a:off x="-2357" y="3601"/>
            <a:ext cx="12190428" cy="8285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cs typeface="Sabon Next LT"/>
              </a:rPr>
              <a:t>Education</a:t>
            </a:r>
          </a:p>
        </p:txBody>
      </p:sp>
      <p:pic>
        <p:nvPicPr>
          <p:cNvPr id="6" name="Picture 6" descr="A picture containing indoor, person, ceiling, group&#10;&#10;Description automatically generated">
            <a:extLst>
              <a:ext uri="{FF2B5EF4-FFF2-40B4-BE49-F238E27FC236}">
                <a16:creationId xmlns:a16="http://schemas.microsoft.com/office/drawing/2014/main" id="{508FBCF4-1E1D-9E0A-7E2C-C27987262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1" r="-182" b="241"/>
          <a:stretch/>
        </p:blipFill>
        <p:spPr>
          <a:xfrm>
            <a:off x="5082776" y="1795200"/>
            <a:ext cx="6688010" cy="45777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235347-4F54-A1F7-87C0-CD971D9B2A9E}"/>
              </a:ext>
            </a:extLst>
          </p:cNvPr>
          <p:cNvSpPr txBox="1"/>
          <p:nvPr/>
        </p:nvSpPr>
        <p:spPr>
          <a:xfrm>
            <a:off x="8530389" y="6372908"/>
            <a:ext cx="33426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Salle de </a:t>
            </a:r>
            <a:r>
              <a:rPr lang="en-US" sz="1400" dirty="0" err="1">
                <a:latin typeface="Sabon Next LT"/>
                <a:cs typeface="Sabon Next LT"/>
              </a:rPr>
              <a:t>classe</a:t>
            </a:r>
            <a:r>
              <a:rPr lang="en-US" sz="1400" dirty="0">
                <a:latin typeface="Sabon Next LT"/>
                <a:cs typeface="Sabon Next LT"/>
              </a:rPr>
              <a:t> à Gaza © David Wildman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  <p:pic>
        <p:nvPicPr>
          <p:cNvPr id="11" name="Picture 2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52677882-BE7E-8E40-92C9-6306F4120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52758" y="1854040"/>
            <a:ext cx="5350530" cy="4007009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69B27C95-6545-86D5-3D31-CA5006AC546B}"/>
              </a:ext>
            </a:extLst>
          </p:cNvPr>
          <p:cNvSpPr txBox="1"/>
          <p:nvPr/>
        </p:nvSpPr>
        <p:spPr>
          <a:xfrm>
            <a:off x="248507" y="6580544"/>
            <a:ext cx="334260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Groupe de scouts </a:t>
            </a:r>
            <a:r>
              <a:rPr lang="en-US" sz="1400" dirty="0" err="1">
                <a:latin typeface="Sabon Next LT"/>
                <a:cs typeface="Sabon Next LT"/>
              </a:rPr>
              <a:t>palestiniens</a:t>
            </a:r>
            <a:endParaRPr lang="en-US" sz="1400" dirty="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2050136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1054ED3-4C25-0262-9012-801762590C5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0428" cy="8285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cs typeface="Sabon Next LT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Sabon Next LT"/>
              </a:rPr>
              <a:t>Rôle</a:t>
            </a:r>
            <a:r>
              <a:rPr lang="en-US" dirty="0">
                <a:solidFill>
                  <a:schemeClr val="bg1"/>
                </a:solidFill>
                <a:cs typeface="Sabon Next LT"/>
              </a:rPr>
              <a:t> des femmes</a:t>
            </a:r>
          </a:p>
        </p:txBody>
      </p:sp>
      <p:pic>
        <p:nvPicPr>
          <p:cNvPr id="5" name="Picture 5" descr="A picture containing text, car, outdoor, street&#10;&#10;Description automatically generated">
            <a:extLst>
              <a:ext uri="{FF2B5EF4-FFF2-40B4-BE49-F238E27FC236}">
                <a16:creationId xmlns:a16="http://schemas.microsoft.com/office/drawing/2014/main" id="{2BD5F367-3989-E5B5-9E2C-AF04C1D41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33" y="1525202"/>
            <a:ext cx="5282433" cy="39863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688864-66A2-3346-E3D3-31B3EAF1A472}"/>
              </a:ext>
            </a:extLst>
          </p:cNvPr>
          <p:cNvSpPr txBox="1"/>
          <p:nvPr/>
        </p:nvSpPr>
        <p:spPr>
          <a:xfrm>
            <a:off x="333633" y="5615795"/>
            <a:ext cx="375528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Sabon Next LT"/>
                <a:cs typeface="Sabon Next LT"/>
              </a:rPr>
              <a:t>Peinture</a:t>
            </a:r>
            <a:r>
              <a:rPr lang="en-US" sz="1400" dirty="0">
                <a:latin typeface="Sabon Next LT"/>
                <a:cs typeface="Sabon Next LT"/>
              </a:rPr>
              <a:t> de Shireen Abu </a:t>
            </a:r>
            <a:r>
              <a:rPr lang="en-US" sz="1400" dirty="0" err="1">
                <a:latin typeface="Sabon Next LT"/>
                <a:cs typeface="Sabon Next LT"/>
              </a:rPr>
              <a:t>Akleh</a:t>
            </a:r>
            <a:r>
              <a:rPr lang="en-US" sz="1400" dirty="0">
                <a:latin typeface="Sabon Next LT"/>
                <a:cs typeface="Sabon Next LT"/>
              </a:rPr>
              <a:t> sur le </a:t>
            </a:r>
            <a:r>
              <a:rPr lang="en-US" sz="1400" dirty="0" err="1">
                <a:latin typeface="Sabon Next LT"/>
                <a:cs typeface="Sabon Next LT"/>
              </a:rPr>
              <a:t>mur</a:t>
            </a:r>
            <a:r>
              <a:rPr lang="en-US" sz="1400" dirty="0">
                <a:latin typeface="Sabon Next LT"/>
                <a:cs typeface="Sabon Next LT"/>
              </a:rPr>
              <a:t> de separation à Bethlehem</a:t>
            </a:r>
          </a:p>
        </p:txBody>
      </p:sp>
      <p:pic>
        <p:nvPicPr>
          <p:cNvPr id="2" name="Picture 3" descr="A picture containing person, vestment, dancer, sport&#10;&#10;Description automatically generated">
            <a:extLst>
              <a:ext uri="{FF2B5EF4-FFF2-40B4-BE49-F238E27FC236}">
                <a16:creationId xmlns:a16="http://schemas.microsoft.com/office/drawing/2014/main" id="{7A815F3D-E1BC-F6FC-9E74-42D6A2792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475" y="1525202"/>
            <a:ext cx="6142892" cy="4090593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CCDB4B39-63F0-B44E-6891-D05743664C34}"/>
              </a:ext>
            </a:extLst>
          </p:cNvPr>
          <p:cNvSpPr txBox="1"/>
          <p:nvPr/>
        </p:nvSpPr>
        <p:spPr>
          <a:xfrm>
            <a:off x="5715474" y="5877405"/>
            <a:ext cx="585890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ea typeface="+mn-lt"/>
                <a:cs typeface="+mn-lt"/>
              </a:rPr>
              <a:t>© Evangelical Lutheran Church in Jordan and the Holy Land (ELCJHL)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2ECEC9B-BBEE-2593-21C8-EE7657F86CEB}"/>
              </a:ext>
            </a:extLst>
          </p:cNvPr>
          <p:cNvSpPr txBox="1"/>
          <p:nvPr/>
        </p:nvSpPr>
        <p:spPr>
          <a:xfrm>
            <a:off x="5715475" y="5571684"/>
            <a:ext cx="614289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ea typeface="+mn-lt"/>
                <a:cs typeface="+mn-lt"/>
              </a:rPr>
              <a:t>Ordination de Sally Azar, première femme </a:t>
            </a:r>
            <a:r>
              <a:rPr lang="en-US" sz="1400" dirty="0" err="1">
                <a:latin typeface="Sabon Next LT"/>
                <a:ea typeface="+mn-lt"/>
                <a:cs typeface="+mn-lt"/>
              </a:rPr>
              <a:t>pasteure</a:t>
            </a:r>
            <a:r>
              <a:rPr lang="en-US" sz="1400" dirty="0">
                <a:latin typeface="Sabon Next LT"/>
                <a:ea typeface="+mn-lt"/>
                <a:cs typeface="+mn-lt"/>
              </a:rPr>
              <a:t> </a:t>
            </a:r>
            <a:r>
              <a:rPr lang="en-US" sz="1400" dirty="0" err="1">
                <a:latin typeface="Sabon Next LT"/>
                <a:ea typeface="+mn-lt"/>
                <a:cs typeface="+mn-lt"/>
              </a:rPr>
              <a:t>palestinienne</a:t>
            </a:r>
            <a:r>
              <a:rPr lang="en-US" sz="1400" dirty="0">
                <a:latin typeface="Sabon Next LT"/>
                <a:ea typeface="+mn-lt"/>
                <a:cs typeface="+mn-lt"/>
              </a:rPr>
              <a:t> </a:t>
            </a:r>
            <a:r>
              <a:rPr lang="en-US" sz="1400" dirty="0" err="1">
                <a:latin typeface="Sabon Next LT"/>
                <a:ea typeface="+mn-lt"/>
                <a:cs typeface="+mn-lt"/>
              </a:rPr>
              <a:t>en</a:t>
            </a:r>
            <a:r>
              <a:rPr lang="en-US" sz="1400" dirty="0">
                <a:latin typeface="Sabon Next LT"/>
                <a:ea typeface="+mn-lt"/>
                <a:cs typeface="+mn-lt"/>
              </a:rPr>
              <a:t> </a:t>
            </a:r>
            <a:r>
              <a:rPr lang="en-US" sz="1400" dirty="0" err="1">
                <a:latin typeface="Sabon Next LT"/>
                <a:ea typeface="+mn-lt"/>
                <a:cs typeface="+mn-lt"/>
              </a:rPr>
              <a:t>Paslestine</a:t>
            </a:r>
            <a:r>
              <a:rPr lang="en-US" sz="1400" dirty="0">
                <a:latin typeface="Sabon Next LT"/>
                <a:ea typeface="+mn-lt"/>
                <a:cs typeface="+mn-lt"/>
              </a:rPr>
              <a:t>. 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C311B46-79BF-4451-13F0-EE5C1B011A51}"/>
              </a:ext>
            </a:extLst>
          </p:cNvPr>
          <p:cNvSpPr txBox="1">
            <a:spLocks/>
          </p:cNvSpPr>
          <p:nvPr/>
        </p:nvSpPr>
        <p:spPr>
          <a:xfrm>
            <a:off x="333633" y="959400"/>
            <a:ext cx="11524734" cy="523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Des femmes influentes et actives</a:t>
            </a:r>
          </a:p>
        </p:txBody>
      </p:sp>
    </p:spTree>
    <p:extLst>
      <p:ext uri="{BB962C8B-B14F-4D97-AF65-F5344CB8AC3E}">
        <p14:creationId xmlns:p14="http://schemas.microsoft.com/office/powerpoint/2010/main" val="3180290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6668FD4-9811-0F54-3915-3595CA14C198}"/>
              </a:ext>
            </a:extLst>
          </p:cNvPr>
          <p:cNvSpPr txBox="1">
            <a:spLocks/>
          </p:cNvSpPr>
          <p:nvPr/>
        </p:nvSpPr>
        <p:spPr>
          <a:xfrm>
            <a:off x="-2357" y="3601"/>
            <a:ext cx="12190428" cy="8285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cs typeface="Sabon Next LT"/>
              </a:rPr>
              <a:t> La JMP </a:t>
            </a:r>
            <a:r>
              <a:rPr lang="en-US" dirty="0" err="1">
                <a:solidFill>
                  <a:schemeClr val="bg1"/>
                </a:solidFill>
                <a:cs typeface="Sabon Next LT"/>
              </a:rPr>
              <a:t>en</a:t>
            </a:r>
            <a:r>
              <a:rPr lang="en-US" dirty="0">
                <a:solidFill>
                  <a:schemeClr val="bg1"/>
                </a:solidFill>
                <a:cs typeface="Sabon Next LT"/>
              </a:rPr>
              <a:t> Palestine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BCDB6EE-0B70-CCA3-D266-9D18021BA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07" y="1643199"/>
            <a:ext cx="5846118" cy="4372449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7031C968-EB54-82BA-A071-8CF81BDF0697}"/>
              </a:ext>
            </a:extLst>
          </p:cNvPr>
          <p:cNvSpPr txBox="1"/>
          <p:nvPr/>
        </p:nvSpPr>
        <p:spPr>
          <a:xfrm>
            <a:off x="372075" y="5973806"/>
            <a:ext cx="2743200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abon Next LT"/>
                <a:cs typeface="Sabon Next LT"/>
              </a:rPr>
              <a:t>Women from WDP Palestine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  <p:pic>
        <p:nvPicPr>
          <p:cNvPr id="6" name="Picture 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9318EB03-08E5-977C-1E43-457EE5391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756" y="1027835"/>
            <a:ext cx="4050269" cy="5433897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7031C968-EB54-82BA-A071-8CF81BDF0697}"/>
              </a:ext>
            </a:extLst>
          </p:cNvPr>
          <p:cNvSpPr txBox="1"/>
          <p:nvPr/>
        </p:nvSpPr>
        <p:spPr>
          <a:xfrm>
            <a:off x="7064032" y="6405005"/>
            <a:ext cx="2743200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abon Next LT"/>
                <a:cs typeface="Sabon Next LT"/>
              </a:rPr>
              <a:t>1994 WDP Palestine Artwork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44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B0511-49D6-6C50-4428-C21BA94E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713" y="5532437"/>
            <a:ext cx="10895106" cy="1325563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groupes de travail pour la rédaction de la célébration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340B5A2-7E7D-FB2A-F4DC-672186B06A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75" y="2107005"/>
            <a:ext cx="5098237" cy="3819731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9A3C8D2A-74AA-B131-05B7-CFA7F95160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8" y="2107005"/>
            <a:ext cx="5561012" cy="37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2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AFBD4-6AAD-59CC-5D18-14401F1C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5" y="-3456"/>
            <a:ext cx="12193725" cy="712821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cs typeface="Sabon Next LT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Sabon Next LT"/>
              </a:rPr>
              <a:t>Contexte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3" descr="A picture containing outdoor, building, tree, sky&#10;&#10;Description automatically generated">
            <a:extLst>
              <a:ext uri="{FF2B5EF4-FFF2-40B4-BE49-F238E27FC236}">
                <a16:creationId xmlns:a16="http://schemas.microsoft.com/office/drawing/2014/main" id="{81A24EEC-B9B7-0991-37FF-9F0047890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66" y="862668"/>
            <a:ext cx="6654635" cy="4977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CBDB0-F11B-7DDF-5054-D35837070ACE}"/>
              </a:ext>
            </a:extLst>
          </p:cNvPr>
          <p:cNvSpPr txBox="1"/>
          <p:nvPr/>
        </p:nvSpPr>
        <p:spPr>
          <a:xfrm>
            <a:off x="258066" y="5993361"/>
            <a:ext cx="26080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Sabon Next LT"/>
                <a:ea typeface="+mn-lt"/>
                <a:cs typeface="+mn-lt"/>
              </a:rPr>
              <a:t>Coucher</a:t>
            </a:r>
            <a:r>
              <a:rPr lang="en-US" sz="1400" dirty="0">
                <a:latin typeface="Sabon Next LT"/>
                <a:ea typeface="+mn-lt"/>
                <a:cs typeface="+mn-lt"/>
              </a:rPr>
              <a:t> de soleil à </a:t>
            </a:r>
            <a:r>
              <a:rPr lang="en-US" sz="1400" dirty="0" err="1">
                <a:latin typeface="Sabon Next LT"/>
                <a:ea typeface="+mn-lt"/>
                <a:cs typeface="+mn-lt"/>
              </a:rPr>
              <a:t>Bethléem</a:t>
            </a:r>
            <a:endParaRPr lang="en-US" sz="1400" dirty="0">
              <a:latin typeface="Sabon Next LT"/>
              <a:ea typeface="+mn-lt"/>
              <a:cs typeface="+mn-lt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A3BDB7C-3C8A-F2CD-2E6E-29F6F4A8E8D6}"/>
              </a:ext>
            </a:extLst>
          </p:cNvPr>
          <p:cNvSpPr txBox="1">
            <a:spLocks/>
          </p:cNvSpPr>
          <p:nvPr/>
        </p:nvSpPr>
        <p:spPr>
          <a:xfrm>
            <a:off x="7197735" y="2206109"/>
            <a:ext cx="4360991" cy="2814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Une terre </a:t>
            </a:r>
            <a:r>
              <a:rPr lang="en-US" sz="2200" dirty="0" err="1">
                <a:solidFill>
                  <a:srgbClr val="CC0000"/>
                </a:solidFill>
                <a:latin typeface="Sabon Next LT"/>
                <a:cs typeface="Sabon Next LT"/>
              </a:rPr>
              <a:t>berceau</a:t>
            </a: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 des 3 religions </a:t>
            </a:r>
            <a:r>
              <a:rPr lang="en-US" sz="2200" dirty="0" err="1">
                <a:solidFill>
                  <a:srgbClr val="CC0000"/>
                </a:solidFill>
                <a:latin typeface="Sabon Next LT"/>
                <a:cs typeface="Sabon Next LT"/>
              </a:rPr>
              <a:t>monothéistes</a:t>
            </a: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 :  </a:t>
            </a:r>
          </a:p>
          <a:p>
            <a:r>
              <a:rPr lang="en-US" sz="2200" dirty="0" err="1">
                <a:solidFill>
                  <a:srgbClr val="CC0000"/>
                </a:solidFill>
                <a:latin typeface="Sabon Next LT"/>
                <a:cs typeface="Sabon Next LT"/>
              </a:rPr>
              <a:t>Judaïsme</a:t>
            </a:r>
            <a:endParaRPr lang="en-US" sz="2200" dirty="0">
              <a:solidFill>
                <a:srgbClr val="CC0000"/>
              </a:solidFill>
              <a:latin typeface="Sabon Next LT"/>
              <a:cs typeface="Sabon Next LT"/>
            </a:endParaRPr>
          </a:p>
          <a:p>
            <a:r>
              <a:rPr lang="en-US" sz="2200" dirty="0" err="1">
                <a:solidFill>
                  <a:srgbClr val="CC0000"/>
                </a:solidFill>
                <a:latin typeface="Sabon Next LT"/>
                <a:cs typeface="Sabon Next LT"/>
              </a:rPr>
              <a:t>Christianisme</a:t>
            </a:r>
            <a:endParaRPr lang="en-US" sz="2200" dirty="0">
              <a:solidFill>
                <a:srgbClr val="CC0000"/>
              </a:solidFill>
              <a:latin typeface="Sabon Next LT"/>
              <a:cs typeface="Sabon Next LT"/>
            </a:endParaRPr>
          </a:p>
          <a:p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Islam</a:t>
            </a:r>
          </a:p>
        </p:txBody>
      </p:sp>
    </p:spTree>
    <p:extLst>
      <p:ext uri="{BB962C8B-B14F-4D97-AF65-F5344CB8AC3E}">
        <p14:creationId xmlns:p14="http://schemas.microsoft.com/office/powerpoint/2010/main" val="3199586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097BAD-10C3-EDC7-51C8-FBACD819B1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0428" cy="8285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cs typeface="Sabon Next LT"/>
              </a:rPr>
              <a:t>L’artiste</a:t>
            </a:r>
            <a:r>
              <a:rPr lang="en-US" dirty="0">
                <a:solidFill>
                  <a:schemeClr val="bg1"/>
                </a:solidFill>
                <a:cs typeface="Sabon Next LT"/>
              </a:rPr>
              <a:t> et l’oeuvre d’art</a:t>
            </a:r>
          </a:p>
        </p:txBody>
      </p:sp>
      <p:pic>
        <p:nvPicPr>
          <p:cNvPr id="4" name="Picture 4" descr="A picture containing tree, person, outdoor&#10;&#10;Description automatically generated">
            <a:extLst>
              <a:ext uri="{FF2B5EF4-FFF2-40B4-BE49-F238E27FC236}">
                <a16:creationId xmlns:a16="http://schemas.microsoft.com/office/drawing/2014/main" id="{40A682BB-055F-A028-EE4A-BB7F8F4E4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410" y="1073004"/>
            <a:ext cx="4824952" cy="550095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DDECE54-1039-A032-C360-39DE4D06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863" y="1074520"/>
            <a:ext cx="3937261" cy="55495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B963C0-3260-E6E0-0BC4-BA52851797F8}"/>
              </a:ext>
            </a:extLst>
          </p:cNvPr>
          <p:cNvSpPr txBox="1"/>
          <p:nvPr/>
        </p:nvSpPr>
        <p:spPr>
          <a:xfrm>
            <a:off x="6175332" y="6530236"/>
            <a:ext cx="48308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Sabon Next LT"/>
                <a:cs typeface="Sabon Next LT"/>
              </a:rPr>
              <a:t>Halima Aziz</a:t>
            </a:r>
          </a:p>
        </p:txBody>
      </p:sp>
    </p:spTree>
    <p:extLst>
      <p:ext uri="{BB962C8B-B14F-4D97-AF65-F5344CB8AC3E}">
        <p14:creationId xmlns:p14="http://schemas.microsoft.com/office/powerpoint/2010/main" val="494277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F1F56-D22D-3041-91EB-9C871D98C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5142" cy="673028"/>
          </a:xfr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Situation </a:t>
            </a:r>
            <a:r>
              <a:rPr lang="en-US" dirty="0" err="1">
                <a:solidFill>
                  <a:schemeClr val="bg1"/>
                </a:solidFill>
              </a:rPr>
              <a:t>géographique</a:t>
            </a:r>
            <a:endParaRPr lang="en-US" dirty="0">
              <a:solidFill>
                <a:schemeClr val="bg1"/>
              </a:solidFill>
              <a:cs typeface="Sabon Next LT"/>
            </a:endParaRPr>
          </a:p>
        </p:txBody>
      </p:sp>
      <p:pic>
        <p:nvPicPr>
          <p:cNvPr id="7" name="Picture 2" descr="Entériner l'occupation">
            <a:extLst>
              <a:ext uri="{FF2B5EF4-FFF2-40B4-BE49-F238E27FC236}">
                <a16:creationId xmlns:a16="http://schemas.microsoft.com/office/drawing/2014/main" id="{B2556C67-E753-6F4D-89CB-0ED5B4893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72" y="782293"/>
            <a:ext cx="3585354" cy="603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CF1F771-6DDB-FB7A-BDCB-4236076AB599}"/>
              </a:ext>
            </a:extLst>
          </p:cNvPr>
          <p:cNvSpPr txBox="1">
            <a:spLocks/>
          </p:cNvSpPr>
          <p:nvPr/>
        </p:nvSpPr>
        <p:spPr>
          <a:xfrm>
            <a:off x="8174066" y="3197477"/>
            <a:ext cx="3840118" cy="6730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Un </a:t>
            </a:r>
            <a:r>
              <a:rPr lang="en-US" sz="2400" dirty="0" err="1">
                <a:solidFill>
                  <a:srgbClr val="CC0000"/>
                </a:solidFill>
                <a:latin typeface="Sabon Next LT"/>
                <a:cs typeface="Sabon Next LT"/>
              </a:rPr>
              <a:t>territoire</a:t>
            </a: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 </a:t>
            </a:r>
            <a:r>
              <a:rPr lang="en-US" sz="2400" dirty="0" err="1">
                <a:solidFill>
                  <a:srgbClr val="CC0000"/>
                </a:solidFill>
                <a:latin typeface="Sabon Next LT"/>
                <a:cs typeface="Sabon Next LT"/>
              </a:rPr>
              <a:t>morcelé</a:t>
            </a: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et </a:t>
            </a:r>
            <a:r>
              <a:rPr lang="en-US" sz="2400" dirty="0" err="1">
                <a:solidFill>
                  <a:srgbClr val="CC0000"/>
                </a:solidFill>
                <a:latin typeface="Sabon Next LT"/>
                <a:cs typeface="Sabon Next LT"/>
              </a:rPr>
              <a:t>controlé</a:t>
            </a:r>
            <a:endParaRPr lang="en-US" sz="2400" dirty="0">
              <a:solidFill>
                <a:srgbClr val="CC0000"/>
              </a:solidFill>
              <a:latin typeface="Sabon Next LT"/>
              <a:cs typeface="Sabon Next LT"/>
            </a:endParaRPr>
          </a:p>
        </p:txBody>
      </p:sp>
      <p:pic>
        <p:nvPicPr>
          <p:cNvPr id="10" name="Picture 3" descr="A picture containing outdoor, building, bridge, stone&#10;&#10;Description automatically generated">
            <a:extLst>
              <a:ext uri="{FF2B5EF4-FFF2-40B4-BE49-F238E27FC236}">
                <a16:creationId xmlns:a16="http://schemas.microsoft.com/office/drawing/2014/main" id="{2458D239-C25D-6A55-57C7-7C48CE78F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265" y="780851"/>
            <a:ext cx="4138245" cy="5506283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49280FB7-6D8B-869E-DFCD-7336E63A69A3}"/>
              </a:ext>
            </a:extLst>
          </p:cNvPr>
          <p:cNvSpPr txBox="1"/>
          <p:nvPr/>
        </p:nvSpPr>
        <p:spPr>
          <a:xfrm>
            <a:off x="4073050" y="6396337"/>
            <a:ext cx="37036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Checkpoint 300 entre Bethlhéem et Jerusalem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3659348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E354A-2E7C-44C1-3BB5-98DA1B1D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5869" cy="827401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Sabon Next LT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Sabon Next LT"/>
              </a:rPr>
              <a:t>Histoire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F9863712-DE08-DF47-05D1-46D443D3F76F}"/>
              </a:ext>
            </a:extLst>
          </p:cNvPr>
          <p:cNvSpPr txBox="1">
            <a:spLocks/>
          </p:cNvSpPr>
          <p:nvPr/>
        </p:nvSpPr>
        <p:spPr>
          <a:xfrm>
            <a:off x="860780" y="1459208"/>
            <a:ext cx="3038503" cy="1302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Un </a:t>
            </a:r>
            <a:r>
              <a:rPr lang="en-US" sz="2400" dirty="0" err="1">
                <a:solidFill>
                  <a:srgbClr val="CC0000"/>
                </a:solidFill>
                <a:latin typeface="Sabon Next LT"/>
                <a:cs typeface="Sabon Next LT"/>
              </a:rPr>
              <a:t>territoire</a:t>
            </a: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 sous </a:t>
            </a:r>
            <a:r>
              <a:rPr lang="en-US" sz="2400" dirty="0" err="1">
                <a:solidFill>
                  <a:srgbClr val="CC0000"/>
                </a:solidFill>
                <a:latin typeface="Sabon Next LT"/>
                <a:cs typeface="Sabon Next LT"/>
              </a:rPr>
              <a:t>hégémonie</a:t>
            </a:r>
            <a:r>
              <a:rPr lang="en-US" sz="2400" dirty="0">
                <a:solidFill>
                  <a:srgbClr val="CC0000"/>
                </a:solidFill>
                <a:latin typeface="Sabon Next LT"/>
                <a:cs typeface="Sabon Next LT"/>
              </a:rPr>
              <a:t> </a:t>
            </a:r>
            <a:r>
              <a:rPr lang="en-US" sz="2400" dirty="0" err="1">
                <a:solidFill>
                  <a:srgbClr val="CC0000"/>
                </a:solidFill>
                <a:latin typeface="Sabon Next LT"/>
                <a:cs typeface="Sabon Next LT"/>
              </a:rPr>
              <a:t>étrangère</a:t>
            </a:r>
            <a:endParaRPr lang="en-US" sz="2400" dirty="0">
              <a:solidFill>
                <a:srgbClr val="CC0000"/>
              </a:solidFill>
              <a:latin typeface="Sabon Next LT"/>
              <a:cs typeface="Sabon Next 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77C0E9A-2F21-FB71-437E-E27DB9B94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063" y="1017690"/>
            <a:ext cx="6899315" cy="517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612BD4-9295-AC0C-A265-03D815736BC3}"/>
              </a:ext>
            </a:extLst>
          </p:cNvPr>
          <p:cNvSpPr txBox="1"/>
          <p:nvPr/>
        </p:nvSpPr>
        <p:spPr>
          <a:xfrm>
            <a:off x="4952063" y="6298682"/>
            <a:ext cx="37036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Jerusalem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  <p:pic>
        <p:nvPicPr>
          <p:cNvPr id="3" name="Picture 5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693DF91A-DB1D-224C-F80D-ACF423680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24" y="3006104"/>
            <a:ext cx="4202649" cy="31860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43459E-E583-4ADF-FD4D-784B03AF1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31" y="6298682"/>
            <a:ext cx="3688400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66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3D87E93B-4823-0BE6-0AED-5026CA83E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96" y="1082389"/>
            <a:ext cx="4714713" cy="3994154"/>
          </a:xfrm>
          <a:prstGeom prst="rect">
            <a:avLst/>
          </a:prstGeom>
        </p:spPr>
      </p:pic>
      <p:pic>
        <p:nvPicPr>
          <p:cNvPr id="3" name="Picture 4" descr="Text, letter&#10;&#10;Description automatically generated">
            <a:extLst>
              <a:ext uri="{FF2B5EF4-FFF2-40B4-BE49-F238E27FC236}">
                <a16:creationId xmlns:a16="http://schemas.microsoft.com/office/drawing/2014/main" id="{53FDEFFF-4D98-8634-7E2F-316C71662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662" y="346985"/>
            <a:ext cx="4323960" cy="5707169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58D3A848-1C22-F7C6-1C4B-0E0E6F54407F}"/>
              </a:ext>
            </a:extLst>
          </p:cNvPr>
          <p:cNvSpPr txBox="1"/>
          <p:nvPr/>
        </p:nvSpPr>
        <p:spPr>
          <a:xfrm rot="16200000">
            <a:off x="5273140" y="452866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abon Next LT"/>
                <a:cs typeface="Sabon Next LT"/>
              </a:rPr>
              <a:t>Balfour Declaration of 1917</a:t>
            </a:r>
            <a:r>
              <a:rPr lang="en-US" sz="1400" dirty="0">
                <a:latin typeface="Sabon Next LT"/>
                <a:cs typeface="Times New Roman"/>
              </a:rPr>
              <a:t> </a:t>
            </a:r>
            <a:endParaRPr lang="en-US" sz="1400" dirty="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2175774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9748645-5C78-D033-EC90-6F897B797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792" y="1142371"/>
            <a:ext cx="5925208" cy="418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F87D378F-B602-C1B2-0083-AD92CF7067D0}"/>
              </a:ext>
            </a:extLst>
          </p:cNvPr>
          <p:cNvSpPr txBox="1"/>
          <p:nvPr/>
        </p:nvSpPr>
        <p:spPr>
          <a:xfrm>
            <a:off x="6920911" y="5416993"/>
            <a:ext cx="4202355" cy="40541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Drapeau de la Palestine à </a:t>
            </a:r>
            <a:r>
              <a:rPr lang="en-US" dirty="0" err="1"/>
              <a:t>l’ONU</a:t>
            </a:r>
            <a:endParaRPr lang="en-US" dirty="0"/>
          </a:p>
        </p:txBody>
      </p:sp>
      <p:pic>
        <p:nvPicPr>
          <p:cNvPr id="3" name="Picture 4" descr="A picture containing tiled, bathroom&#10;&#10;Description automatically generated">
            <a:extLst>
              <a:ext uri="{FF2B5EF4-FFF2-40B4-BE49-F238E27FC236}">
                <a16:creationId xmlns:a16="http://schemas.microsoft.com/office/drawing/2014/main" id="{06775A6D-A161-886B-E667-AC9C9876D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911" y="1851102"/>
            <a:ext cx="4890695" cy="34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17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2A0E-C7BC-69EC-EBFB-A6216F224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" y="-8626"/>
            <a:ext cx="12190428" cy="828595"/>
          </a:xfr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Population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F6C90A6-79A0-4445-9522-CF29B1358192}"/>
              </a:ext>
            </a:extLst>
          </p:cNvPr>
          <p:cNvSpPr txBox="1">
            <a:spLocks/>
          </p:cNvSpPr>
          <p:nvPr/>
        </p:nvSpPr>
        <p:spPr>
          <a:xfrm>
            <a:off x="5690127" y="2206109"/>
            <a:ext cx="5868600" cy="1572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Plus de 5 millions de </a:t>
            </a:r>
            <a:r>
              <a:rPr lang="en-US" sz="2200" dirty="0" err="1">
                <a:solidFill>
                  <a:srgbClr val="CC0000"/>
                </a:solidFill>
                <a:latin typeface="Sabon Next LT"/>
                <a:cs typeface="Sabon Next LT"/>
              </a:rPr>
              <a:t>personnes</a:t>
            </a: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 dans un </a:t>
            </a:r>
            <a:r>
              <a:rPr lang="en-US" sz="2200" dirty="0" err="1">
                <a:solidFill>
                  <a:srgbClr val="CC0000"/>
                </a:solidFill>
                <a:latin typeface="Sabon Next LT"/>
                <a:cs typeface="Sabon Next LT"/>
              </a:rPr>
              <a:t>territoire</a:t>
            </a: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  de 6 020 km²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(</a:t>
            </a:r>
            <a:r>
              <a:rPr lang="en-US" sz="2200" dirty="0" err="1">
                <a:solidFill>
                  <a:srgbClr val="CC0000"/>
                </a:solidFill>
                <a:latin typeface="Sabon Next LT"/>
                <a:cs typeface="Sabon Next LT"/>
              </a:rPr>
              <a:t>Cisjordanie</a:t>
            </a: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 5655km² - Gaza 365 km²)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6F8973B-ADAF-4D29-CD37-CD506A0BC9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74" y="955040"/>
            <a:ext cx="4351020" cy="580136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F9F08B1-AC3A-46CB-2D58-2C141883F443}"/>
              </a:ext>
            </a:extLst>
          </p:cNvPr>
          <p:cNvSpPr txBox="1"/>
          <p:nvPr/>
        </p:nvSpPr>
        <p:spPr>
          <a:xfrm>
            <a:off x="5690127" y="4067393"/>
            <a:ext cx="615188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200" dirty="0">
                <a:solidFill>
                  <a:srgbClr val="CC0000"/>
                </a:solidFill>
                <a:latin typeface="Sabon Next LT"/>
                <a:cs typeface="Sabon Next LT"/>
              </a:rPr>
              <a:t>Le taux de chômage a atteint 29 % en 2018 (44 % pour la Bande de Gaza, contre 21 % pour la Cisjordanie).</a:t>
            </a:r>
          </a:p>
        </p:txBody>
      </p:sp>
    </p:spTree>
    <p:extLst>
      <p:ext uri="{BB962C8B-B14F-4D97-AF65-F5344CB8AC3E}">
        <p14:creationId xmlns:p14="http://schemas.microsoft.com/office/powerpoint/2010/main" val="1289543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DF28C0-AC5C-3A3C-8647-092FC8337F02}"/>
              </a:ext>
            </a:extLst>
          </p:cNvPr>
          <p:cNvSpPr txBox="1">
            <a:spLocks/>
          </p:cNvSpPr>
          <p:nvPr/>
        </p:nvSpPr>
        <p:spPr>
          <a:xfrm>
            <a:off x="-3927" y="0"/>
            <a:ext cx="12190428" cy="8285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cs typeface="Sabon Next LT"/>
              </a:rPr>
              <a:t> Sites </a:t>
            </a:r>
            <a:r>
              <a:rPr lang="en-US" dirty="0" err="1">
                <a:solidFill>
                  <a:schemeClr val="bg1"/>
                </a:solidFill>
                <a:cs typeface="Sabon Next LT"/>
              </a:rPr>
              <a:t>bibliques</a:t>
            </a:r>
            <a:endParaRPr lang="en-US" dirty="0">
              <a:solidFill>
                <a:schemeClr val="bg1"/>
              </a:solidFill>
              <a:cs typeface="Sabon Next L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19F7BAF-42CA-7D23-293F-34957D7E9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687" y="1469796"/>
            <a:ext cx="6171799" cy="4125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40F210-3D58-4B45-DD98-C32703DABF75}"/>
              </a:ext>
            </a:extLst>
          </p:cNvPr>
          <p:cNvSpPr txBox="1"/>
          <p:nvPr/>
        </p:nvSpPr>
        <p:spPr>
          <a:xfrm>
            <a:off x="6091287" y="5919425"/>
            <a:ext cx="52648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Sabon Next LT"/>
                <a:cs typeface="Times New Roman"/>
              </a:rPr>
              <a:t>Eglise</a:t>
            </a:r>
            <a:r>
              <a:rPr lang="en-US" sz="1400" dirty="0">
                <a:latin typeface="Sabon Next LT"/>
                <a:cs typeface="Times New Roman"/>
              </a:rPr>
              <a:t> de la </a:t>
            </a:r>
            <a:r>
              <a:rPr lang="en-US" sz="1400" dirty="0" err="1">
                <a:latin typeface="Sabon Next LT"/>
                <a:cs typeface="Times New Roman"/>
              </a:rPr>
              <a:t>nativité</a:t>
            </a:r>
            <a:r>
              <a:rPr lang="en-US" sz="1400" dirty="0">
                <a:latin typeface="Sabon Next LT"/>
                <a:cs typeface="Times New Roman"/>
              </a:rPr>
              <a:t> à </a:t>
            </a:r>
            <a:r>
              <a:rPr lang="en-US" sz="1400" dirty="0" err="1">
                <a:latin typeface="Sabon Next LT"/>
                <a:cs typeface="Sabon Next LT"/>
              </a:rPr>
              <a:t>Bethléem</a:t>
            </a:r>
            <a:r>
              <a:rPr lang="en-US" sz="1400" dirty="0">
                <a:latin typeface="Sabon Next LT"/>
                <a:cs typeface="Sabon Next LT"/>
              </a:rPr>
              <a:t> </a:t>
            </a:r>
            <a:r>
              <a:rPr lang="en-US" sz="1400" dirty="0">
                <a:latin typeface="Sabon Next LT"/>
                <a:cs typeface="Times New Roman"/>
              </a:rPr>
              <a:t>© Nidal Atrash</a:t>
            </a:r>
            <a:endParaRPr lang="en-US" sz="1400" dirty="0">
              <a:latin typeface="Sabon Next LT"/>
              <a:cs typeface="Sabon Next LT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40C7B72-C6F9-7C16-3513-926FC929E897}"/>
              </a:ext>
            </a:extLst>
          </p:cNvPr>
          <p:cNvSpPr txBox="1">
            <a:spLocks/>
          </p:cNvSpPr>
          <p:nvPr/>
        </p:nvSpPr>
        <p:spPr>
          <a:xfrm>
            <a:off x="371175" y="2475780"/>
            <a:ext cx="5339512" cy="17856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Des </a:t>
            </a:r>
            <a:r>
              <a:rPr lang="en-US" sz="2200" dirty="0" err="1">
                <a:solidFill>
                  <a:srgbClr val="CC0000"/>
                </a:solidFill>
                <a:latin typeface="Sabon Next LT"/>
                <a:cs typeface="Sabon Next LT"/>
              </a:rPr>
              <a:t>villes</a:t>
            </a: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 </a:t>
            </a:r>
            <a:r>
              <a:rPr lang="en-US" sz="2200" dirty="0" err="1">
                <a:solidFill>
                  <a:srgbClr val="CC0000"/>
                </a:solidFill>
                <a:latin typeface="Sabon Next LT"/>
                <a:cs typeface="Sabon Next LT"/>
              </a:rPr>
              <a:t>comme</a:t>
            </a: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 </a:t>
            </a:r>
            <a:r>
              <a:rPr lang="en-US" sz="2200" dirty="0" err="1">
                <a:solidFill>
                  <a:srgbClr val="CC0000"/>
                </a:solidFill>
                <a:latin typeface="Sabon Next LT"/>
                <a:cs typeface="Sabon Next LT"/>
              </a:rPr>
              <a:t>Bethléem</a:t>
            </a: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, Nazareth, </a:t>
            </a:r>
            <a:r>
              <a:rPr lang="en-US" sz="2200" dirty="0" err="1">
                <a:solidFill>
                  <a:srgbClr val="CC0000"/>
                </a:solidFill>
                <a:latin typeface="Sabon Next LT"/>
                <a:cs typeface="Sabon Next LT"/>
              </a:rPr>
              <a:t>Jérusalem</a:t>
            </a: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 et des sites </a:t>
            </a:r>
            <a:r>
              <a:rPr lang="en-US" sz="2200" dirty="0" err="1">
                <a:solidFill>
                  <a:srgbClr val="CC0000"/>
                </a:solidFill>
                <a:latin typeface="Sabon Next LT"/>
                <a:cs typeface="Sabon Next LT"/>
              </a:rPr>
              <a:t>comme</a:t>
            </a: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 le Jourdain, </a:t>
            </a:r>
            <a:r>
              <a:rPr lang="en-US" sz="2200" dirty="0" err="1">
                <a:solidFill>
                  <a:srgbClr val="CC0000"/>
                </a:solidFill>
                <a:latin typeface="Sabon Next LT"/>
                <a:cs typeface="Sabon Next LT"/>
              </a:rPr>
              <a:t>sont</a:t>
            </a: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 des </a:t>
            </a:r>
            <a:r>
              <a:rPr lang="en-US" sz="2200" dirty="0" err="1">
                <a:solidFill>
                  <a:srgbClr val="CC0000"/>
                </a:solidFill>
                <a:latin typeface="Sabon Next LT"/>
                <a:cs typeface="Sabon Next LT"/>
              </a:rPr>
              <a:t>lieux</a:t>
            </a: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 de </a:t>
            </a:r>
            <a:r>
              <a:rPr lang="en-US" sz="2200" dirty="0" err="1">
                <a:solidFill>
                  <a:srgbClr val="CC0000"/>
                </a:solidFill>
                <a:latin typeface="Sabon Next LT"/>
                <a:cs typeface="Sabon Next LT"/>
              </a:rPr>
              <a:t>pélerinage</a:t>
            </a: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 important pour les </a:t>
            </a:r>
            <a:r>
              <a:rPr lang="en-US" sz="2200" dirty="0" err="1">
                <a:solidFill>
                  <a:srgbClr val="CC0000"/>
                </a:solidFill>
                <a:latin typeface="Sabon Next LT"/>
                <a:cs typeface="Sabon Next LT"/>
              </a:rPr>
              <a:t>chrétiens</a:t>
            </a:r>
            <a:r>
              <a:rPr lang="en-US" sz="2200" dirty="0">
                <a:solidFill>
                  <a:srgbClr val="CC0000"/>
                </a:solidFill>
                <a:latin typeface="Sabon Next LT"/>
                <a:cs typeface="Sabon Next 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27119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DF28C0-AC5C-3A3C-8647-092FC8337F02}"/>
              </a:ext>
            </a:extLst>
          </p:cNvPr>
          <p:cNvSpPr txBox="1">
            <a:spLocks/>
          </p:cNvSpPr>
          <p:nvPr/>
        </p:nvSpPr>
        <p:spPr>
          <a:xfrm>
            <a:off x="-3927" y="0"/>
            <a:ext cx="12190428" cy="8285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cs typeface="Sabon Next LT"/>
              </a:rPr>
              <a:t> Sites </a:t>
            </a:r>
            <a:r>
              <a:rPr lang="en-US" dirty="0" err="1">
                <a:solidFill>
                  <a:schemeClr val="bg1"/>
                </a:solidFill>
                <a:cs typeface="Sabon Next LT"/>
              </a:rPr>
              <a:t>bibliques</a:t>
            </a:r>
            <a:endParaRPr lang="en-US" dirty="0">
              <a:solidFill>
                <a:schemeClr val="bg1"/>
              </a:solidFill>
              <a:cs typeface="Sabon Next LT"/>
            </a:endParaRPr>
          </a:p>
        </p:txBody>
      </p:sp>
      <p:pic>
        <p:nvPicPr>
          <p:cNvPr id="4" name="Picture 2" descr="A picture containing building, floor, stone, tiled&#10;&#10;Description automatically generated">
            <a:extLst>
              <a:ext uri="{FF2B5EF4-FFF2-40B4-BE49-F238E27FC236}">
                <a16:creationId xmlns:a16="http://schemas.microsoft.com/office/drawing/2014/main" id="{38BBAB62-85C3-DDEF-4AF1-BD0FFFAF2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55" b="16540"/>
          <a:stretch/>
        </p:blipFill>
        <p:spPr>
          <a:xfrm>
            <a:off x="1706497" y="1155189"/>
            <a:ext cx="8769579" cy="444654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20A1366-353C-E3A9-D3C7-C5145AA8A20B}"/>
              </a:ext>
            </a:extLst>
          </p:cNvPr>
          <p:cNvSpPr txBox="1"/>
          <p:nvPr/>
        </p:nvSpPr>
        <p:spPr>
          <a:xfrm>
            <a:off x="2836444" y="5601736"/>
            <a:ext cx="6154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Sabon Next LT"/>
                <a:cs typeface="Sabon Next LT"/>
              </a:rPr>
              <a:t>La chambre haute </a:t>
            </a:r>
            <a:r>
              <a:rPr lang="en-US" sz="1800" dirty="0" err="1">
                <a:latin typeface="Sabon Next LT"/>
                <a:cs typeface="Sabon Next LT"/>
              </a:rPr>
              <a:t>où</a:t>
            </a:r>
            <a:r>
              <a:rPr lang="en-US" sz="1800" dirty="0">
                <a:latin typeface="Sabon Next LT"/>
                <a:cs typeface="Sabon Next LT"/>
              </a:rPr>
              <a:t> la </a:t>
            </a:r>
            <a:r>
              <a:rPr lang="en-US" sz="1800" dirty="0" err="1">
                <a:latin typeface="Sabon Next LT"/>
                <a:cs typeface="Sabon Next LT"/>
              </a:rPr>
              <a:t>Cène</a:t>
            </a:r>
            <a:r>
              <a:rPr lang="en-US" sz="1800" dirty="0">
                <a:latin typeface="Sabon Next LT"/>
                <a:cs typeface="Sabon Next LT"/>
              </a:rPr>
              <a:t> a </a:t>
            </a:r>
            <a:r>
              <a:rPr lang="en-US" sz="1800" dirty="0" err="1">
                <a:latin typeface="Sabon Next LT"/>
                <a:cs typeface="Sabon Next LT"/>
              </a:rPr>
              <a:t>eu</a:t>
            </a:r>
            <a:r>
              <a:rPr lang="en-US" sz="1800" dirty="0">
                <a:latin typeface="Sabon Next LT"/>
                <a:cs typeface="Sabon Next LT"/>
              </a:rPr>
              <a:t> lieu à Jerusalem</a:t>
            </a:r>
            <a:r>
              <a:rPr lang="en-US" sz="1800" dirty="0">
                <a:latin typeface="Sabon Next LT"/>
                <a:cs typeface="Times New Roman"/>
              </a:rPr>
              <a:t> </a:t>
            </a:r>
            <a:endParaRPr lang="en-US" sz="1800" dirty="0">
              <a:latin typeface="Sabon Next LT"/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913266126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AnalogousFromLightSeedLeftStep">
      <a:dk1>
        <a:srgbClr val="000000"/>
      </a:dk1>
      <a:lt1>
        <a:srgbClr val="FFFFFF"/>
      </a:lt1>
      <a:dk2>
        <a:srgbClr val="203922"/>
      </a:dk2>
      <a:lt2>
        <a:srgbClr val="E8E4E2"/>
      </a:lt2>
      <a:accent1>
        <a:srgbClr val="80A7BA"/>
      </a:accent1>
      <a:accent2>
        <a:srgbClr val="76ACA7"/>
      </a:accent2>
      <a:accent3>
        <a:srgbClr val="81AA95"/>
      </a:accent3>
      <a:accent4>
        <a:srgbClr val="78B07C"/>
      </a:accent4>
      <a:accent5>
        <a:srgbClr val="8EA980"/>
      </a:accent5>
      <a:accent6>
        <a:srgbClr val="9AA772"/>
      </a:accent6>
      <a:hlink>
        <a:srgbClr val="A8765E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830CB3F471CD45AB9D167714B9B1E2" ma:contentTypeVersion="17" ma:contentTypeDescription="Create a new document." ma:contentTypeScope="" ma:versionID="8d98cfa5db69be1793cb83656c22a91a">
  <xsd:schema xmlns:xsd="http://www.w3.org/2001/XMLSchema" xmlns:xs="http://www.w3.org/2001/XMLSchema" xmlns:p="http://schemas.microsoft.com/office/2006/metadata/properties" xmlns:ns2="d06b372d-6034-4e9e-a822-36bcae0a06f3" xmlns:ns3="65fce7e3-6e1f-49ab-88fd-10a8a73f5a3d" targetNamespace="http://schemas.microsoft.com/office/2006/metadata/properties" ma:root="true" ma:fieldsID="d1433ca0f6948a248ab0b8787bf325ae" ns2:_="" ns3:_="">
    <xsd:import namespace="d06b372d-6034-4e9e-a822-36bcae0a06f3"/>
    <xsd:import namespace="65fce7e3-6e1f-49ab-88fd-10a8a73f5a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b372d-6034-4e9e-a822-36bcae0a06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c73d9e2-7ba3-4fad-ae24-e4c738f7e5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fce7e3-6e1f-49ab-88fd-10a8a73f5a3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dc26093-f5e2-430f-a90c-4194319777ea}" ma:internalName="TaxCatchAll" ma:showField="CatchAllData" ma:web="65fce7e3-6e1f-49ab-88fd-10a8a73f5a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06b372d-6034-4e9e-a822-36bcae0a06f3">
      <Terms xmlns="http://schemas.microsoft.com/office/infopath/2007/PartnerControls"/>
    </lcf76f155ced4ddcb4097134ff3c332f>
    <TaxCatchAll xmlns="65fce7e3-6e1f-49ab-88fd-10a8a73f5a3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9508CA-103E-4416-AD07-D9C439ACF6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6b372d-6034-4e9e-a822-36bcae0a06f3"/>
    <ds:schemaRef ds:uri="65fce7e3-6e1f-49ab-88fd-10a8a73f5a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D160D7-DE68-4243-ACC9-D635CEC2F1D1}">
  <ds:schemaRefs>
    <ds:schemaRef ds:uri="http://schemas.microsoft.com/office/2006/metadata/properties"/>
    <ds:schemaRef ds:uri="http://schemas.microsoft.com/office/infopath/2007/PartnerControls"/>
    <ds:schemaRef ds:uri="d06b372d-6034-4e9e-a822-36bcae0a06f3"/>
    <ds:schemaRef ds:uri="65fce7e3-6e1f-49ab-88fd-10a8a73f5a3d"/>
  </ds:schemaRefs>
</ds:datastoreItem>
</file>

<file path=customXml/itemProps3.xml><?xml version="1.0" encoding="utf-8"?>
<ds:datastoreItem xmlns:ds="http://schemas.openxmlformats.org/officeDocument/2006/customXml" ds:itemID="{90E69030-3AD9-4FCA-9AE1-3098F66585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5084</TotalTime>
  <Words>394</Words>
  <Application>Microsoft Office PowerPoint</Application>
  <PresentationFormat>Grand écran</PresentationFormat>
  <Paragraphs>68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Avenir Next LT Pro</vt:lpstr>
      <vt:lpstr>AvenirNext LT Pro Medium</vt:lpstr>
      <vt:lpstr>Calibri</vt:lpstr>
      <vt:lpstr>Sabon Next LT</vt:lpstr>
      <vt:lpstr>DappledVTI</vt:lpstr>
      <vt:lpstr>Journée Mondiale de Prière 2024</vt:lpstr>
      <vt:lpstr> Contexte</vt:lpstr>
      <vt:lpstr> Situation géographique</vt:lpstr>
      <vt:lpstr> Histoire</vt:lpstr>
      <vt:lpstr>Présentation PowerPoint</vt:lpstr>
      <vt:lpstr>Présentation PowerPoint</vt:lpstr>
      <vt:lpstr> Population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groupes de travail pour la rédaction de la célébration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Aline CHASSAGNOT</dc:creator>
  <cp:lastModifiedBy>Trésorière JMP</cp:lastModifiedBy>
  <cp:revision>758</cp:revision>
  <dcterms:created xsi:type="dcterms:W3CDTF">2023-03-21T19:58:18Z</dcterms:created>
  <dcterms:modified xsi:type="dcterms:W3CDTF">2024-01-31T16:54:44Z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0x010100ED830CB3F471CD45AB9D167714B9B1E2</vt:lpwstr>
  </property>
  <property fmtid="{D5CDD505-2E9C-101B-9397-08002B2CF9AE}" pid="3" name="MediaServiceImageTags">
    <vt:lpwstr/>
  </property>
</Properties>
</file>