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70" r:id="rId4"/>
    <p:sldId id="271" r:id="rId5"/>
    <p:sldId id="257" r:id="rId6"/>
    <p:sldId id="267" r:id="rId7"/>
    <p:sldId id="272" r:id="rId8"/>
    <p:sldId id="281" r:id="rId9"/>
    <p:sldId id="268" r:id="rId10"/>
    <p:sldId id="274" r:id="rId11"/>
    <p:sldId id="258" r:id="rId12"/>
    <p:sldId id="282" r:id="rId13"/>
    <p:sldId id="284" r:id="rId14"/>
    <p:sldId id="289" r:id="rId15"/>
    <p:sldId id="260" r:id="rId16"/>
    <p:sldId id="283" r:id="rId17"/>
    <p:sldId id="287" r:id="rId18"/>
    <p:sldId id="288" r:id="rId19"/>
    <p:sldId id="262" r:id="rId20"/>
    <p:sldId id="265" r:id="rId21"/>
    <p:sldId id="280" r:id="rId22"/>
    <p:sldId id="263" r:id="rId23"/>
    <p:sldId id="285" r:id="rId24"/>
    <p:sldId id="275" r:id="rId25"/>
    <p:sldId id="264" r:id="rId26"/>
    <p:sldId id="277" r:id="rId27"/>
    <p:sldId id="286" r:id="rId2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D5D50"/>
    <a:srgbClr val="421C5E"/>
    <a:srgbClr val="7A3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VIERLING" userId="72f36b4fa59e1e0c" providerId="LiveId" clId="{E4EC0F46-513B-4E19-9460-49C76E0D1E35}"/>
    <pc:docChg chg="modSld">
      <pc:chgData name="Annie VIERLING" userId="72f36b4fa59e1e0c" providerId="LiveId" clId="{E4EC0F46-513B-4E19-9460-49C76E0D1E35}" dt="2024-02-16T14:24:17.353" v="0" actId="20577"/>
      <pc:docMkLst>
        <pc:docMk/>
      </pc:docMkLst>
      <pc:sldChg chg="modSp mod">
        <pc:chgData name="Annie VIERLING" userId="72f36b4fa59e1e0c" providerId="LiveId" clId="{E4EC0F46-513B-4E19-9460-49C76E0D1E35}" dt="2024-02-16T14:24:17.353" v="0" actId="20577"/>
        <pc:sldMkLst>
          <pc:docMk/>
          <pc:sldMk cId="711387498" sldId="285"/>
        </pc:sldMkLst>
        <pc:spChg chg="mod">
          <ac:chgData name="Annie VIERLING" userId="72f36b4fa59e1e0c" providerId="LiveId" clId="{E4EC0F46-513B-4E19-9460-49C76E0D1E35}" dt="2024-02-16T14:24:17.353" v="0" actId="20577"/>
          <ac:spMkLst>
            <pc:docMk/>
            <pc:sldMk cId="711387498" sldId="28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63BF4-A4E4-4A98-BF27-6F68AD66C58C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E5134-02F7-4BC3-B9D9-3F938A1BF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44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B89F2-4678-4105-8105-E784BD40B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7879B-AAB1-4D4E-9F82-E6CB751AF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AC61AB-DF3E-4B48-A2B8-AA1C48A4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9EC42A-A0F9-42B5-A28A-B29CF2EE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41BF15-7FC7-48D9-8EE2-9D3D6E0E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81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3A263-C0AE-4F91-9746-3ED72CC8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0BA0F4-E335-43D2-914B-1B56E1FB6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9FEF09-1F78-489B-BEDB-7AD06D20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7E1D1-2BB3-487F-872F-48C6100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FECC6D-4D37-462A-B06E-CE6FEECC8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2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345F7D-28B8-4C96-B0A1-BB85E3FD2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12C3BC-E300-4965-8CAC-6439D2984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2C2C81-61E3-4AF9-AAD5-B0689FF27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111CF1-D18D-43D6-BB2E-62E7C93B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71AEC-C600-4C0B-BF9D-57DE5EE4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11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2D466-9D2A-4B07-AA44-7B64375E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749611-5623-4404-A862-E247AC4C5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FAE0F5-263C-4ECE-B493-E8967286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2FF00C-BF2C-437A-BFE8-B136B71E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0C8205-4AC9-4ABE-8DE7-2D46F6D5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5237C-663F-4E2E-AD5B-3E9D625A9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4EA985-F73A-4361-B05F-04F25DDC9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A17C0-FED9-4A0B-9243-806656BC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07AA2A-5B5B-4F76-B3F8-6C59EC10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B69016-B979-4C5A-914E-34D63276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28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D67B3-0BC0-4AE4-B448-A50305D2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9F183D-C5E1-4769-BC83-4FCE7667C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8EA466-05D4-42DB-8CC2-A8C806FDC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56929E-CCD4-4D70-B7CB-586CD5AD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FDCAB6-DE47-4291-9E43-5B3CD929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1A23C7-C428-49D9-83DF-AD63BC30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5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4B85E-26F4-4205-BEEB-A2AD02E5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AC3629-3B22-4D3D-9E38-E094EF4F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6E0725-AF7E-4B8D-9201-038597AC7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8BDF78-618D-4D94-9107-05770BC71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EBE1F6-84FE-4E87-B66F-92D8A0708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596FC7-346E-45CB-921A-9D0ED03D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47A2CB-A01B-4703-8891-18352FB3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87A2BE-399B-4AD4-9197-F0FA6999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87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FE6C3-9A6B-4171-9047-F4F61214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EF5572-7540-4ADF-8F4D-A49ECD8C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4EB56F-191C-4F4E-9A13-16E448D2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83309B-2857-412D-AE8D-49CC46B9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69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36501C-5AF3-4BF6-B42C-D0C8CE66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1B8CC0-E175-4ECD-B900-2752D7BE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0C1B4-63EB-4ADB-9DB6-2A8B3CFD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94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A3D1A-1031-480E-B82B-A91101EC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85532D-D76A-42C4-AEE5-235D47302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C2B405-D98D-46B3-A2F7-364C05E62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015221-EE77-4A6B-B865-F0E56FD8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8B5789-9172-4C84-B806-EB6DA12B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724C14-1C2E-41AD-ADE9-F8954F47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1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84A1B-880F-4E76-8FE0-AEF5A6D8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7106645-B1F9-4B79-8E1E-1B58A3B8E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C72D48-E5DE-4600-814E-16CB07C28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B54CEA-95CB-4E22-BA47-9602DC2A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A7093B-FE29-4218-A7EC-6271D949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F24C4A-E9F2-4357-BD65-F970E1DB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2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83D428-13BC-415D-A20E-F96C0F81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99AAD0-9FEF-4DFD-B761-A3D86FC82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A15891-925E-44B8-80C0-F90BBEDC7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C436-0AE9-4A37-94F1-B6899A11506E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4EB0DA-97BE-415A-9212-B17DBD7EF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5923EB-0B9C-4817-AE39-D5CD37ED0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B435-E43B-4B6C-98CD-2B981EB0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31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dayofprayer.net/" TargetMode="External"/><Relationship Id="rId2" Type="http://schemas.openxmlformats.org/officeDocument/2006/relationships/hyperlink" Target="https://journeemondialedepriere.f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EFC1100-6431-40F6-AC31-FA6849ABA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fr-FR" sz="5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Journée </a:t>
            </a:r>
            <a:br>
              <a:rPr lang="fr-FR" sz="5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5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Mondiale de </a:t>
            </a:r>
            <a:br>
              <a:rPr lang="fr-FR" sz="5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5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Prière des femmes</a:t>
            </a:r>
            <a:endParaRPr lang="fr-FR" sz="5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900747-5413-462A-B121-14BF1C4C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fr-FR" sz="20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JMP</a:t>
            </a:r>
          </a:p>
        </p:txBody>
      </p:sp>
    </p:spTree>
    <p:extLst>
      <p:ext uri="{BB962C8B-B14F-4D97-AF65-F5344CB8AC3E}">
        <p14:creationId xmlns:p14="http://schemas.microsoft.com/office/powerpoint/2010/main" val="100071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32D54-1E9B-4714-9B60-1EA4F7A6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résumé…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B3B888-3A7D-4281-8027-31BFAA792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JMP est née </a:t>
            </a:r>
          </a:p>
          <a:p>
            <a:pPr>
              <a:buFontTx/>
              <a:buChar char="-"/>
            </a:pP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</a:t>
            </a:r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</a:t>
            </a: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Églises </a:t>
            </a:r>
          </a:p>
          <a:p>
            <a:pPr>
              <a:buFontTx/>
              <a:buChar char="-"/>
            </a:pP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l’</a:t>
            </a:r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initiative des femmes</a:t>
            </a:r>
          </a:p>
          <a:p>
            <a:pPr>
              <a:buFontTx/>
              <a:buChar char="-"/>
            </a:pP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l’amitié</a:t>
            </a: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femmes engagées</a:t>
            </a:r>
          </a:p>
          <a:p>
            <a:pPr>
              <a:buFontTx/>
              <a:buChar char="-"/>
            </a:pP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</a:t>
            </a:r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mouvements missionnaires</a:t>
            </a: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19</a:t>
            </a:r>
            <a:r>
              <a:rPr lang="fr-FR" sz="4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siècle aux États-Unis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712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7" descr="Nœuds borroméens ouverts [ modifier | modifier le code ]">
            <a:extLst>
              <a:ext uri="{FF2B5EF4-FFF2-40B4-BE49-F238E27FC236}">
                <a16:creationId xmlns:a16="http://schemas.microsoft.com/office/drawing/2014/main" id="{76F4E8C2-F560-49C0-A084-A03E922CC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4042CB-6669-4027-AAD4-8E902C65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br>
              <a:rPr lang="en-GB" sz="3400" dirty="0"/>
            </a:br>
            <a:endParaRPr lang="fr-FR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Nous sommes un mouvement </a:t>
            </a:r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mondial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 que nous sommes un mouvement </a:t>
            </a:r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niveau local, national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niveau régional Européen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niveau international 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CFD078-900B-40CD-B4AA-F5C27ACB1818}"/>
              </a:ext>
            </a:extLst>
          </p:cNvPr>
          <p:cNvSpPr txBox="1"/>
          <p:nvPr/>
        </p:nvSpPr>
        <p:spPr>
          <a:xfrm>
            <a:off x="1065146" y="851689"/>
            <a:ext cx="461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Constat </a:t>
            </a:r>
          </a:p>
        </p:txBody>
      </p:sp>
    </p:spTree>
    <p:extLst>
      <p:ext uri="{BB962C8B-B14F-4D97-AF65-F5344CB8AC3E}">
        <p14:creationId xmlns:p14="http://schemas.microsoft.com/office/powerpoint/2010/main" val="132708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ECB0DF7-4588-4884-A46A-8AB3C8AA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1er niveau  </a:t>
            </a:r>
            <a:b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pays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C3DCB-3B63-4663-AD42-3DF4DE7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351" y="963877"/>
            <a:ext cx="6820927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France</a:t>
            </a: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 célébrations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2022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 JMP-France, loi 1901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2018 nous avons fêté les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ans de l’association.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L’Assemblée Générale et une journée de rencontre nationale organisées chaque année en octobre réunissant près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80 femmes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chaque fois.</a:t>
            </a:r>
          </a:p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6701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7305014" y="1451676"/>
            <a:ext cx="31769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La JMP </a:t>
            </a:r>
          </a:p>
          <a:p>
            <a:r>
              <a:rPr lang="fr-FR" sz="4400" dirty="0"/>
              <a:t>en France </a:t>
            </a:r>
          </a:p>
          <a:p>
            <a:r>
              <a:rPr lang="fr-FR" sz="4400" dirty="0"/>
              <a:t>en 2023 (22)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3EB676-DA60-DA3B-1D19-1E98C2C9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057728" y="1099067"/>
            <a:ext cx="4834553" cy="47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1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25E0AF6-1236-FA51-86DD-0A97B240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BE07602-8291-4C1F-7AB3-AFC05E80F3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2748" y="2512622"/>
            <a:ext cx="8682850" cy="3980253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4FE6A3F-1B44-150D-7521-4AD0F7ECBA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2894" y="204274"/>
            <a:ext cx="3493168" cy="26786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2830FE-7D64-BA6D-D466-6E33E812A3B2}"/>
              </a:ext>
            </a:extLst>
          </p:cNvPr>
          <p:cNvSpPr txBox="1"/>
          <p:nvPr/>
        </p:nvSpPr>
        <p:spPr>
          <a:xfrm>
            <a:off x="332894" y="3043823"/>
            <a:ext cx="3685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comité élu en octobre 2023, </a:t>
            </a:r>
          </a:p>
          <a:p>
            <a:r>
              <a:rPr lang="fr-FR" dirty="0"/>
              <a:t>De gauche à droite:</a:t>
            </a:r>
          </a:p>
          <a:p>
            <a:r>
              <a:rPr lang="fr-FR" dirty="0"/>
              <a:t> Karen (trésorière); </a:t>
            </a:r>
          </a:p>
          <a:p>
            <a:r>
              <a:rPr lang="fr-FR" dirty="0"/>
              <a:t>Brigitte ;  Annie B ; </a:t>
            </a:r>
          </a:p>
          <a:p>
            <a:r>
              <a:rPr lang="fr-FR" dirty="0"/>
              <a:t>Annie V (</a:t>
            </a:r>
            <a:r>
              <a:rPr lang="fr-FR" dirty="0" err="1"/>
              <a:t>co</a:t>
            </a:r>
            <a:r>
              <a:rPr lang="fr-FR" dirty="0"/>
              <a:t> trésorière); ; </a:t>
            </a:r>
          </a:p>
          <a:p>
            <a:r>
              <a:rPr lang="fr-FR" dirty="0"/>
              <a:t>Hélène (vice présidente) ; </a:t>
            </a:r>
          </a:p>
          <a:p>
            <a:r>
              <a:rPr lang="fr-FR" dirty="0"/>
              <a:t>Christiane  (présidente) ;  </a:t>
            </a:r>
          </a:p>
          <a:p>
            <a:r>
              <a:rPr lang="fr-FR" dirty="0"/>
              <a:t>Aline; Agnès (secrétaire) </a:t>
            </a:r>
          </a:p>
          <a:p>
            <a:r>
              <a:rPr lang="fr-FR" dirty="0"/>
              <a:t>et Brigitte.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5B5F9-8421-1F41-F302-DE9823B84C48}"/>
              </a:ext>
            </a:extLst>
          </p:cNvPr>
          <p:cNvSpPr txBox="1"/>
          <p:nvPr/>
        </p:nvSpPr>
        <p:spPr>
          <a:xfrm>
            <a:off x="6509083" y="2512622"/>
            <a:ext cx="431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participantes à la RN-Ag d’octobre 2023</a:t>
            </a:r>
          </a:p>
        </p:txBody>
      </p:sp>
    </p:spTree>
    <p:extLst>
      <p:ext uri="{BB962C8B-B14F-4D97-AF65-F5344CB8AC3E}">
        <p14:creationId xmlns:p14="http://schemas.microsoft.com/office/powerpoint/2010/main" val="58874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ECB0DF7-4588-4884-A46A-8AB3C8AA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fr-FR" b="1" baseline="30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niveau  </a:t>
            </a:r>
            <a:b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C3DCB-3B63-4663-AD42-3DF4DE7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351" y="963877"/>
            <a:ext cx="6820927" cy="493024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régions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l’organigramme de la JMP internationale (2 présidentes par région)</a:t>
            </a:r>
          </a:p>
          <a:p>
            <a:pPr marL="0" indent="0">
              <a:buNone/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Afrique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Asie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Caraïbes + Amérique du Nord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Amérique latine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Moyen Orient </a:t>
            </a: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Pacifique</a:t>
            </a:r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7416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ECB0DF7-4588-4884-A46A-8AB3C8AA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fr-FR" b="1" baseline="30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niveau  </a:t>
            </a:r>
            <a:br>
              <a:rPr lang="fr-FR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</a:t>
            </a:r>
            <a:endParaRPr lang="fr-FR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C3DCB-3B63-4663-AD42-3DF4DE7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351" y="963877"/>
            <a:ext cx="6820927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bureau (5 membres :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présidente, vice-présidente, trésorière, secrétaire-directrice exécutive et un membre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comité exécutif (14 membres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soit  2 personnes par région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2400" dirty="0"/>
              <a:t>Voir photos du comité exécutif élu en juin 2022 lors de la rencontre internationale (virtuelle pour cause de pandémie).</a:t>
            </a:r>
          </a:p>
        </p:txBody>
      </p:sp>
    </p:spTree>
    <p:extLst>
      <p:ext uri="{BB962C8B-B14F-4D97-AF65-F5344CB8AC3E}">
        <p14:creationId xmlns:p14="http://schemas.microsoft.com/office/powerpoint/2010/main" val="134248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B7494A99-42EF-1BCD-A6C8-2EB13AF83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033157"/>
              </p:ext>
            </p:extLst>
          </p:nvPr>
        </p:nvGraphicFramePr>
        <p:xfrm>
          <a:off x="342900" y="0"/>
          <a:ext cx="11506200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3827726019"/>
                    </a:ext>
                  </a:extLst>
                </a:gridCol>
                <a:gridCol w="2372318">
                  <a:extLst>
                    <a:ext uri="{9D8B030D-6E8A-4147-A177-3AD203B41FA5}">
                      <a16:colId xmlns:a16="http://schemas.microsoft.com/office/drawing/2014/main" val="2730445277"/>
                    </a:ext>
                  </a:extLst>
                </a:gridCol>
                <a:gridCol w="2291094">
                  <a:extLst>
                    <a:ext uri="{9D8B030D-6E8A-4147-A177-3AD203B41FA5}">
                      <a16:colId xmlns:a16="http://schemas.microsoft.com/office/drawing/2014/main" val="307869092"/>
                    </a:ext>
                  </a:extLst>
                </a:gridCol>
                <a:gridCol w="2291094">
                  <a:extLst>
                    <a:ext uri="{9D8B030D-6E8A-4147-A177-3AD203B41FA5}">
                      <a16:colId xmlns:a16="http://schemas.microsoft.com/office/drawing/2014/main" val="4122727450"/>
                    </a:ext>
                  </a:extLst>
                </a:gridCol>
                <a:gridCol w="2291094">
                  <a:extLst>
                    <a:ext uri="{9D8B030D-6E8A-4147-A177-3AD203B41FA5}">
                      <a16:colId xmlns:a16="http://schemas.microsoft.com/office/drawing/2014/main" val="1868802462"/>
                    </a:ext>
                  </a:extLst>
                </a:gridCol>
              </a:tblGrid>
              <a:tr h="2888322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Joyce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Larko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Steiner, présidente ,Ghana</a:t>
                      </a: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Reine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 </a:t>
                      </a: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Bridget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Chisha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Afrique, Zambie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Rosalie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Akoué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et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Adze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Afrique, Gabon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Devika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Ukwatte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Asie, Sri Lanka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Jyoti Singh Pillai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Asie, Inde</a:t>
                      </a: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908921"/>
                  </a:ext>
                </a:extLst>
              </a:tr>
              <a:tr h="3652878"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Katie Reimer, Directrice exécutive</a:t>
                      </a: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Stéphanie McClellan,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Amérique du Nord,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Caraïbes,Canada</a:t>
                      </a: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Ruth Valentine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Ermeta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Phillips, Amérique du Nord, Caraïbes, Barbade</a:t>
                      </a: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Senka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Sestak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Peterlin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Europe, Croatie </a:t>
                      </a: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Edith Toth, 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Europe Roumanie</a:t>
                      </a: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782671"/>
                  </a:ext>
                </a:extLst>
              </a:tr>
            </a:tbl>
          </a:graphicData>
        </a:graphic>
      </p:graphicFrame>
      <p:pic>
        <p:nvPicPr>
          <p:cNvPr id="11" name="Image 10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5583D15E-EE8B-22FE-3FC3-794BF938A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18" y="282881"/>
            <a:ext cx="1911905" cy="1940229"/>
          </a:xfrm>
          <a:prstGeom prst="rect">
            <a:avLst/>
          </a:prstGeom>
        </p:spPr>
      </p:pic>
      <p:pic>
        <p:nvPicPr>
          <p:cNvPr id="13" name="Image 12" descr="Une image contenant Visage humain, personne, sourire, verres&#10;&#10;Description générée automatiquement">
            <a:extLst>
              <a:ext uri="{FF2B5EF4-FFF2-40B4-BE49-F238E27FC236}">
                <a16:creationId xmlns:a16="http://schemas.microsoft.com/office/drawing/2014/main" id="{2B65EDE7-9D0B-6E5E-3FF2-38166424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21" y="293589"/>
            <a:ext cx="1298656" cy="1956320"/>
          </a:xfrm>
          <a:prstGeom prst="rect">
            <a:avLst/>
          </a:prstGeom>
        </p:spPr>
      </p:pic>
      <p:pic>
        <p:nvPicPr>
          <p:cNvPr id="15" name="Image 14" descr="Une image contenant Visage humain, personne, habits, Accessoire de mode&#10;&#10;Description générée automatiquement">
            <a:extLst>
              <a:ext uri="{FF2B5EF4-FFF2-40B4-BE49-F238E27FC236}">
                <a16:creationId xmlns:a16="http://schemas.microsoft.com/office/drawing/2014/main" id="{70827805-EF82-6771-7AEE-1D01427A3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664" y="293589"/>
            <a:ext cx="1439110" cy="1918814"/>
          </a:xfrm>
          <a:prstGeom prst="rect">
            <a:avLst/>
          </a:prstGeom>
        </p:spPr>
      </p:pic>
      <p:pic>
        <p:nvPicPr>
          <p:cNvPr id="19" name="Image 18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326E8251-3D15-561A-FAC7-23C343155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320" y="536975"/>
            <a:ext cx="1960010" cy="1469548"/>
          </a:xfrm>
          <a:prstGeom prst="rect">
            <a:avLst/>
          </a:prstGeom>
        </p:spPr>
      </p:pic>
      <p:pic>
        <p:nvPicPr>
          <p:cNvPr id="21" name="Image 20" descr="Une image contenant personne, habits, Visage humain, sourire&#10;&#10;Description générée automatiquement">
            <a:extLst>
              <a:ext uri="{FF2B5EF4-FFF2-40B4-BE49-F238E27FC236}">
                <a16:creationId xmlns:a16="http://schemas.microsoft.com/office/drawing/2014/main" id="{85F3824B-56AC-257C-6361-6A3DE45D3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567" y="218851"/>
            <a:ext cx="1330015" cy="1784166"/>
          </a:xfrm>
          <a:prstGeom prst="rect">
            <a:avLst/>
          </a:prstGeom>
        </p:spPr>
      </p:pic>
      <p:pic>
        <p:nvPicPr>
          <p:cNvPr id="23" name="Image 22" descr="Une image contenant personne, Visage humain, sourire, collier&#10;&#10;Description générée automatiquement">
            <a:extLst>
              <a:ext uri="{FF2B5EF4-FFF2-40B4-BE49-F238E27FC236}">
                <a16:creationId xmlns:a16="http://schemas.microsoft.com/office/drawing/2014/main" id="{4EDC62D8-ACAC-43C6-7E04-7C9A0C978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811" y="3429109"/>
            <a:ext cx="1612815" cy="1940229"/>
          </a:xfrm>
          <a:prstGeom prst="rect">
            <a:avLst/>
          </a:prstGeom>
        </p:spPr>
      </p:pic>
      <p:pic>
        <p:nvPicPr>
          <p:cNvPr id="25" name="Image 24" descr="Une image contenant personne, Visage humain, sourire, Selfie&#10;&#10;Description générée automatiquement">
            <a:extLst>
              <a:ext uri="{FF2B5EF4-FFF2-40B4-BE49-F238E27FC236}">
                <a16:creationId xmlns:a16="http://schemas.microsoft.com/office/drawing/2014/main" id="{4DF68997-3F59-1C40-2E01-FD3E4BC92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1500" y="3429000"/>
            <a:ext cx="1554699" cy="1940229"/>
          </a:xfrm>
          <a:prstGeom prst="rect">
            <a:avLst/>
          </a:prstGeom>
        </p:spPr>
      </p:pic>
      <p:pic>
        <p:nvPicPr>
          <p:cNvPr id="27" name="Image 26" descr="Une image contenant personne, habits, intérieur, mur&#10;&#10;Description générée automatiquement">
            <a:extLst>
              <a:ext uri="{FF2B5EF4-FFF2-40B4-BE49-F238E27FC236}">
                <a16:creationId xmlns:a16="http://schemas.microsoft.com/office/drawing/2014/main" id="{C32AB4ED-E5B1-B561-6BD9-4D91DCDB1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0991" y="3429000"/>
            <a:ext cx="1898111" cy="1967825"/>
          </a:xfrm>
          <a:prstGeom prst="rect">
            <a:avLst/>
          </a:prstGeom>
        </p:spPr>
      </p:pic>
      <p:pic>
        <p:nvPicPr>
          <p:cNvPr id="29" name="Image 28" descr="Une image contenant personne, habits, Visage humain, Accessoire de mode&#10;&#10;Description générée automatiquement">
            <a:extLst>
              <a:ext uri="{FF2B5EF4-FFF2-40B4-BE49-F238E27FC236}">
                <a16:creationId xmlns:a16="http://schemas.microsoft.com/office/drawing/2014/main" id="{FB381E25-C36A-1B4E-7AB5-D8AFCEEE2D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9327" y="3313599"/>
            <a:ext cx="1352975" cy="2333439"/>
          </a:xfrm>
          <a:prstGeom prst="rect">
            <a:avLst/>
          </a:prstGeom>
        </p:spPr>
      </p:pic>
      <p:pic>
        <p:nvPicPr>
          <p:cNvPr id="31" name="Image 30" descr="Une image contenant personne, Visage humain, habits, arbre&#10;&#10;Description générée automatiquement">
            <a:extLst>
              <a:ext uri="{FF2B5EF4-FFF2-40B4-BE49-F238E27FC236}">
                <a16:creationId xmlns:a16="http://schemas.microsoft.com/office/drawing/2014/main" id="{C77BDB3E-466F-ABB0-845C-1F5F9DEAC8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417" y="3521734"/>
            <a:ext cx="1852543" cy="18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7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9102DC0-76FE-9325-E276-B19A5D216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511445"/>
              </p:ext>
            </p:extLst>
          </p:nvPr>
        </p:nvGraphicFramePr>
        <p:xfrm>
          <a:off x="838200" y="300788"/>
          <a:ext cx="105156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373108849"/>
                    </a:ext>
                  </a:extLst>
                </a:gridCol>
                <a:gridCol w="2632911">
                  <a:extLst>
                    <a:ext uri="{9D8B030D-6E8A-4147-A177-3AD203B41FA5}">
                      <a16:colId xmlns:a16="http://schemas.microsoft.com/office/drawing/2014/main" val="176496792"/>
                    </a:ext>
                  </a:extLst>
                </a:gridCol>
                <a:gridCol w="2624889">
                  <a:extLst>
                    <a:ext uri="{9D8B030D-6E8A-4147-A177-3AD203B41FA5}">
                      <a16:colId xmlns:a16="http://schemas.microsoft.com/office/drawing/2014/main" val="8042325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00268493"/>
                    </a:ext>
                  </a:extLst>
                </a:gridCol>
              </a:tblGrid>
              <a:tr h="2995864"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Laura Tolu, Amérique latine, Argentine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Reeba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Imola Webster Bennett, Amérique latine, Honduras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Maral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Barzkian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Haidostian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Moyen Orient, Liban</a:t>
                      </a: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Emel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Susin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Moyen Orient, Turquie</a:t>
                      </a: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84627"/>
                  </a:ext>
                </a:extLst>
              </a:tr>
              <a:tr h="2995864">
                <a:tc>
                  <a:txBody>
                    <a:bodyPr/>
                    <a:lstStyle/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Vicki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Marney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Pacifique Australie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Maselina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Tuioti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Pacifique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Samao</a:t>
                      </a:r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Samantha Figueroa, associée administrative et communication</a:t>
                      </a: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Deanne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Newland</a:t>
                      </a:r>
                      <a:r>
                        <a:rPr lang="fr-F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trésorière, USA</a:t>
                      </a:r>
                    </a:p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78200"/>
                  </a:ext>
                </a:extLst>
              </a:tr>
            </a:tbl>
          </a:graphicData>
        </a:graphic>
      </p:graphicFrame>
      <p:pic>
        <p:nvPicPr>
          <p:cNvPr id="6" name="Image 5" descr="Une image contenant personne, Visage humain, sourire, plein air&#10;&#10;Description générée automatiquement">
            <a:extLst>
              <a:ext uri="{FF2B5EF4-FFF2-40B4-BE49-F238E27FC236}">
                <a16:creationId xmlns:a16="http://schemas.microsoft.com/office/drawing/2014/main" id="{D0359833-FD63-1C8C-E811-8F0656E6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05" y="509035"/>
            <a:ext cx="1792705" cy="1924135"/>
          </a:xfrm>
          <a:prstGeom prst="rect">
            <a:avLst/>
          </a:prstGeom>
        </p:spPr>
      </p:pic>
      <p:pic>
        <p:nvPicPr>
          <p:cNvPr id="8" name="Image 7" descr="Une image contenant Visage humain, personne, habits, cravate&#10;&#10;Description générée automatiquement">
            <a:extLst>
              <a:ext uri="{FF2B5EF4-FFF2-40B4-BE49-F238E27FC236}">
                <a16:creationId xmlns:a16="http://schemas.microsoft.com/office/drawing/2014/main" id="{7C92B9C3-4D30-9D7D-1F4B-3F48C5E6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79" y="439207"/>
            <a:ext cx="1455821" cy="2063792"/>
          </a:xfrm>
          <a:prstGeom prst="rect">
            <a:avLst/>
          </a:prstGeom>
        </p:spPr>
      </p:pic>
      <p:pic>
        <p:nvPicPr>
          <p:cNvPr id="10" name="Image 9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AC91BA6B-8D5F-F456-C7E6-CB6375194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838" y="541652"/>
            <a:ext cx="1211177" cy="1961347"/>
          </a:xfrm>
          <a:prstGeom prst="rect">
            <a:avLst/>
          </a:prstGeom>
        </p:spPr>
      </p:pic>
      <p:pic>
        <p:nvPicPr>
          <p:cNvPr id="12" name="Image 11" descr="Une image contenant Visage humain, personne, sourire, cravate&#10;&#10;Description générée automatiquement">
            <a:extLst>
              <a:ext uri="{FF2B5EF4-FFF2-40B4-BE49-F238E27FC236}">
                <a16:creationId xmlns:a16="http://schemas.microsoft.com/office/drawing/2014/main" id="{17522493-A68C-91FC-7B99-10B0FAEE8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436" y="439207"/>
            <a:ext cx="1454876" cy="2042423"/>
          </a:xfrm>
          <a:prstGeom prst="rect">
            <a:avLst/>
          </a:prstGeom>
        </p:spPr>
      </p:pic>
      <p:pic>
        <p:nvPicPr>
          <p:cNvPr id="14" name="Image 13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81E6EAAD-790A-3376-43A5-074A2E574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25" y="4141202"/>
            <a:ext cx="2169863" cy="1445918"/>
          </a:xfrm>
          <a:prstGeom prst="rect">
            <a:avLst/>
          </a:prstGeom>
        </p:spPr>
      </p:pic>
      <p:pic>
        <p:nvPicPr>
          <p:cNvPr id="16" name="Image 15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B230B98F-FEEE-5853-A949-B014F9B02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579" y="3887189"/>
            <a:ext cx="1395663" cy="1861465"/>
          </a:xfrm>
          <a:prstGeom prst="rect">
            <a:avLst/>
          </a:prstGeom>
        </p:spPr>
      </p:pic>
      <p:pic>
        <p:nvPicPr>
          <p:cNvPr id="18" name="Image 17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5748EDD2-B08E-2DAE-FA95-D9F87ADE8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077" y="3887189"/>
            <a:ext cx="1743178" cy="1961348"/>
          </a:xfrm>
          <a:prstGeom prst="rect">
            <a:avLst/>
          </a:prstGeom>
        </p:spPr>
      </p:pic>
      <p:pic>
        <p:nvPicPr>
          <p:cNvPr id="20" name="Image 19" descr="Une image contenant Visage humain, personne, sourire, mur&#10;&#10;Description générée automatiquement">
            <a:extLst>
              <a:ext uri="{FF2B5EF4-FFF2-40B4-BE49-F238E27FC236}">
                <a16:creationId xmlns:a16="http://schemas.microsoft.com/office/drawing/2014/main" id="{A7E33277-FD6A-185E-C212-F1204FD79D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0950" y="3887189"/>
            <a:ext cx="1961348" cy="19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8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personne, mur&#10;&#10;Description générée avec un niveau de confiance très élevé">
            <a:extLst>
              <a:ext uri="{FF2B5EF4-FFF2-40B4-BE49-F238E27FC236}">
                <a16:creationId xmlns:a16="http://schemas.microsoft.com/office/drawing/2014/main" id="{AE61832C-EFF3-49B4-BE00-DA1E640E6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r="8341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E4C604-5FF3-4573-8D6B-DE608378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629266"/>
            <a:ext cx="3853829" cy="2050139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rencontre internationale tous les 5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B8E8D5-560C-4241-8019-A3CC28118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881423"/>
            <a:ext cx="3651466" cy="3495314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20 au 27 août 2017 au Brésil, 188 déléguées</a:t>
            </a:r>
          </a:p>
          <a:p>
            <a:r>
              <a:rPr 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matinées consacrées aux études bibliques</a:t>
            </a:r>
          </a:p>
          <a:p>
            <a:r>
              <a:rPr 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ateliers de réflexion et de partage</a:t>
            </a:r>
          </a:p>
          <a:p>
            <a:r>
              <a:rPr 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Soirées festives </a:t>
            </a:r>
          </a:p>
          <a:p>
            <a:r>
              <a:rPr 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journée d’excursion</a:t>
            </a:r>
          </a:p>
          <a:p>
            <a:pPr marL="0" indent="0" algn="ctr">
              <a:buNone/>
            </a:pPr>
            <a:r>
              <a:rPr lang="fr-F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rencontre internationale de juin 2022 a été virtuelle.</a:t>
            </a:r>
            <a:endParaRPr lang="fr-F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1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615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AFA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D688B4-82D0-4C97-8F35-F091A3F60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0" b="-2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A0BD6B-78AC-48F4-8D19-D49234D7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4525347"/>
            <a:ext cx="6939722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pour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Journée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3E2972-4FA7-4EC2-BC08-A9DA62203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762" y="4525347"/>
            <a:ext cx="3211288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seule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journée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premier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vendredi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mars</a:t>
            </a:r>
          </a:p>
        </p:txBody>
      </p:sp>
    </p:spTree>
    <p:extLst>
      <p:ext uri="{BB962C8B-B14F-4D97-AF65-F5344CB8AC3E}">
        <p14:creationId xmlns:p14="http://schemas.microsoft.com/office/powerpoint/2010/main" val="266956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054798D-534E-41F0-8746-06E60C16C6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B6D657F-A3E2-4217-BFDD-D6B466FE24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personne, homme, mur, tenant&#10;&#10;Description générée avec un niveau de confiance très élevé">
            <a:extLst>
              <a:ext uri="{FF2B5EF4-FFF2-40B4-BE49-F238E27FC236}">
                <a16:creationId xmlns:a16="http://schemas.microsoft.com/office/drawing/2014/main" id="{B1A0DF91-5105-4CF2-A98C-625349688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1" r="35372" b="2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9" name="Image 8" descr="Une image contenant personne, rideau, musique, tenant&#10;&#10;Description générée avec un niveau de confiance très élevé">
            <a:extLst>
              <a:ext uri="{FF2B5EF4-FFF2-40B4-BE49-F238E27FC236}">
                <a16:creationId xmlns:a16="http://schemas.microsoft.com/office/drawing/2014/main" id="{18F412A8-0E42-4717-9EB1-D9A7660C8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8" b="-2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14" name="Espace réservé du contenu 4" descr="Une image contenant intérieur&#10;&#10;Description générée avec un niveau de confiance élevé">
            <a:extLst>
              <a:ext uri="{FF2B5EF4-FFF2-40B4-BE49-F238E27FC236}">
                <a16:creationId xmlns:a16="http://schemas.microsoft.com/office/drawing/2014/main" id="{6A1A3932-31BE-49A2-8332-177A101053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179" b="-5"/>
          <a:stretch/>
        </p:blipFill>
        <p:spPr>
          <a:xfrm rot="5400000">
            <a:off x="5277051" y="965354"/>
            <a:ext cx="1996780" cy="1721427"/>
          </a:xfrm>
          <a:prstGeom prst="rect">
            <a:avLst/>
          </a:prstGeom>
        </p:spPr>
      </p:pic>
      <p:pic>
        <p:nvPicPr>
          <p:cNvPr id="7" name="Image 6" descr="Une image contenant rideau, personne, intérieur, tenant&#10;&#10;Description générée avec un niveau de confiance très élevé">
            <a:extLst>
              <a:ext uri="{FF2B5EF4-FFF2-40B4-BE49-F238E27FC236}">
                <a16:creationId xmlns:a16="http://schemas.microsoft.com/office/drawing/2014/main" id="{EEA2B7A8-5182-4571-9A77-254E9CEDA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r="26983" b="2"/>
          <a:stretch/>
        </p:blipFill>
        <p:spPr>
          <a:xfrm>
            <a:off x="7291641" y="829733"/>
            <a:ext cx="1726812" cy="19947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BCCC65-1FE3-4356-B81C-DEF8EABB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rencontre internationale tous les 5 ans</a:t>
            </a:r>
            <a:endParaRPr lang="fr-F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15"/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adopter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rapports et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présentés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choisir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pays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rédacteurs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les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thèmes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élire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nouvelle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présidentes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2F9C27-B4C0-C5FF-61F7-0D0D22BC5BCC}"/>
              </a:ext>
            </a:extLst>
          </p:cNvPr>
          <p:cNvSpPr txBox="1"/>
          <p:nvPr/>
        </p:nvSpPr>
        <p:spPr>
          <a:xfrm>
            <a:off x="6689558" y="6223819"/>
            <a:ext cx="397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Photos de la rencontre au Brésil en 2017</a:t>
            </a:r>
          </a:p>
        </p:txBody>
      </p:sp>
    </p:spTree>
    <p:extLst>
      <p:ext uri="{BB962C8B-B14F-4D97-AF65-F5344CB8AC3E}">
        <p14:creationId xmlns:p14="http://schemas.microsoft.com/office/powerpoint/2010/main" val="180642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CCAF5-F6FA-4744-B408-F4250986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360485"/>
            <a:ext cx="3577793" cy="6216161"/>
          </a:xfrm>
          <a:solidFill>
            <a:srgbClr val="421C5E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rencontre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internationale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tous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5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</a:t>
            </a:r>
            <a:b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b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choisir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action</a:t>
            </a:r>
            <a:br>
              <a:rPr lang="en-US" sz="4000" dirty="0">
                <a:solidFill>
                  <a:schemeClr val="bg1"/>
                </a:solidFill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chemeClr val="bg1"/>
                </a:solidFill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chemeClr val="bg1"/>
                </a:solidFill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100" dirty="0">
              <a:solidFill>
                <a:schemeClr val="bg1"/>
              </a:solidFill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36510E-B836-4147-BFA0-B09C8A255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r="1079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personne, posant, group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B6C7E4DE-982E-4269-B4A4-6038E69AD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30666" r="2317" b="36936"/>
          <a:stretch/>
        </p:blipFill>
        <p:spPr>
          <a:xfrm>
            <a:off x="589085" y="254977"/>
            <a:ext cx="5506915" cy="13131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26E481-B945-4179-BD79-05E96E9B29E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305033" y="193431"/>
            <a:ext cx="2399652" cy="44401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Jeudis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noir” </a:t>
            </a:r>
          </a:p>
          <a:p>
            <a:pPr marL="0" indent="0" algn="ctr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dire 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la violence </a:t>
            </a:r>
          </a:p>
          <a:p>
            <a:pPr marL="0" indent="0" algn="ctr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au viol</a:t>
            </a:r>
          </a:p>
        </p:txBody>
      </p:sp>
      <p:pic>
        <p:nvPicPr>
          <p:cNvPr id="6" name="Image 5" descr="Une image contenant intérieur, plafond, mu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1C04EC47-704A-460A-B169-3C4857A43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45333" r="18955" b="25513"/>
          <a:stretch/>
        </p:blipFill>
        <p:spPr>
          <a:xfrm>
            <a:off x="1886343" y="1760009"/>
            <a:ext cx="6191341" cy="1999371"/>
          </a:xfrm>
          <a:prstGeom prst="rect">
            <a:avLst/>
          </a:prstGeom>
        </p:spPr>
      </p:pic>
      <p:pic>
        <p:nvPicPr>
          <p:cNvPr id="9" name="Image 8" descr="Une image contenant personne, posant, groupe, mur&#10;&#10;Description générée avec un niveau de confiance très élevé">
            <a:extLst>
              <a:ext uri="{FF2B5EF4-FFF2-40B4-BE49-F238E27FC236}">
                <a16:creationId xmlns:a16="http://schemas.microsoft.com/office/drawing/2014/main" id="{E63609AA-CF20-4EBD-A8F6-9DE1F7DE9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35128" r="1429" b="16410"/>
          <a:stretch/>
        </p:blipFill>
        <p:spPr>
          <a:xfrm>
            <a:off x="259136" y="3987272"/>
            <a:ext cx="6324582" cy="22483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4C061C-87E2-4310-8F90-E1A877EDC187}"/>
              </a:ext>
            </a:extLst>
          </p:cNvPr>
          <p:cNvSpPr txBox="1"/>
          <p:nvPr/>
        </p:nvSpPr>
        <p:spPr>
          <a:xfrm>
            <a:off x="6096000" y="1235314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Brésil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060274-763A-4F00-B83F-95CA0CCEBCF8}"/>
              </a:ext>
            </a:extLst>
          </p:cNvPr>
          <p:cNvSpPr txBox="1"/>
          <p:nvPr/>
        </p:nvSpPr>
        <p:spPr>
          <a:xfrm>
            <a:off x="7014814" y="3802606"/>
            <a:ext cx="119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Thaïlande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B73B4C-E99C-4715-B586-703ADEF7A338}"/>
              </a:ext>
            </a:extLst>
          </p:cNvPr>
          <p:cNvSpPr txBox="1"/>
          <p:nvPr/>
        </p:nvSpPr>
        <p:spPr>
          <a:xfrm>
            <a:off x="5660512" y="6235573"/>
            <a:ext cx="127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Vanuatu</a:t>
            </a:r>
          </a:p>
        </p:txBody>
      </p:sp>
      <p:pic>
        <p:nvPicPr>
          <p:cNvPr id="16" name="Image 15" descr="Une image contenant bâtiment, personne, extérieur, debout&#10;&#10;Description générée avec un niveau de confiance très élevé">
            <a:extLst>
              <a:ext uri="{FF2B5EF4-FFF2-40B4-BE49-F238E27FC236}">
                <a16:creationId xmlns:a16="http://schemas.microsoft.com/office/drawing/2014/main" id="{DC9B1836-535D-4330-944C-163076840F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26538" r="10570" b="33077"/>
          <a:stretch/>
        </p:blipFill>
        <p:spPr>
          <a:xfrm>
            <a:off x="7067825" y="4442346"/>
            <a:ext cx="2074986" cy="179074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970366E-2DF4-4CDD-A779-2DFF65EEED0D}"/>
              </a:ext>
            </a:extLst>
          </p:cNvPr>
          <p:cNvSpPr txBox="1"/>
          <p:nvPr/>
        </p:nvSpPr>
        <p:spPr>
          <a:xfrm>
            <a:off x="8119200" y="617850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York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D42D12D-2B5B-497E-AE30-4461A1DE2C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r="13607" b="4884"/>
          <a:stretch/>
        </p:blipFill>
        <p:spPr>
          <a:xfrm>
            <a:off x="9691980" y="4747846"/>
            <a:ext cx="1625758" cy="14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2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018" y="365125"/>
            <a:ext cx="3616060" cy="2952506"/>
          </a:xfrm>
        </p:spPr>
        <p:txBody>
          <a:bodyPr>
            <a:normAutofit fontScale="90000"/>
          </a:bodyPr>
          <a:lstStyle/>
          <a:p>
            <a:pPr algn="r"/>
            <a:r>
              <a:rPr lang="fr-FR" b="1" dirty="0">
                <a:solidFill>
                  <a:srgbClr val="00B0F0"/>
                </a:solidFill>
              </a:rPr>
              <a:t>Entre deux </a:t>
            </a:r>
            <a:r>
              <a:rPr lang="fr-FR" b="1">
                <a:solidFill>
                  <a:srgbClr val="00B0F0"/>
                </a:solidFill>
              </a:rPr>
              <a:t>rencontres mondiales, </a:t>
            </a:r>
            <a:br>
              <a:rPr lang="fr-FR" b="1" dirty="0">
                <a:solidFill>
                  <a:srgbClr val="00B0F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une rencontre européenne </a:t>
            </a:r>
            <a:br>
              <a:rPr lang="fr-FR" b="1" dirty="0">
                <a:solidFill>
                  <a:srgbClr val="00B0F0"/>
                </a:solidFill>
              </a:rPr>
            </a:br>
            <a:r>
              <a:rPr lang="fr-FR" sz="3100" b="1" dirty="0">
                <a:solidFill>
                  <a:srgbClr val="00B0F0"/>
                </a:solidFill>
              </a:rPr>
              <a:t>Photo de 2019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85" y="3409829"/>
            <a:ext cx="2440745" cy="3083046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71" y="621322"/>
            <a:ext cx="6971161" cy="5228371"/>
          </a:xfrm>
        </p:spPr>
      </p:pic>
    </p:spTree>
    <p:extLst>
      <p:ext uri="{BB962C8B-B14F-4D97-AF65-F5344CB8AC3E}">
        <p14:creationId xmlns:p14="http://schemas.microsoft.com/office/powerpoint/2010/main" val="711387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asse, café, intérieur, objet&#10;&#10;Description générée avec un niveau de confiance très élevé">
            <a:extLst>
              <a:ext uri="{FF2B5EF4-FFF2-40B4-BE49-F238E27FC236}">
                <a16:creationId xmlns:a16="http://schemas.microsoft.com/office/drawing/2014/main" id="{EF553484-2D9A-476F-979B-D94E57245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 b="2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968C4-760B-4F17-BEA3-B4C82DB0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1276"/>
            <a:ext cx="3375866" cy="3028079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 à  PRIER pour la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paix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chaque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lundi</a:t>
            </a:r>
            <a:b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21h00 en Europe</a:t>
            </a:r>
          </a:p>
        </p:txBody>
      </p:sp>
    </p:spTree>
    <p:extLst>
      <p:ext uri="{BB962C8B-B14F-4D97-AF65-F5344CB8AC3E}">
        <p14:creationId xmlns:p14="http://schemas.microsoft.com/office/powerpoint/2010/main" val="1963006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table, habits&#10;&#10;Description générée avec un niveau de confiance élevé">
            <a:extLst>
              <a:ext uri="{FF2B5EF4-FFF2-40B4-BE49-F238E27FC236}">
                <a16:creationId xmlns:a16="http://schemas.microsoft.com/office/drawing/2014/main" id="{1FE55868-1B9A-43DC-8724-83A494F70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"/>
          <a:stretch/>
        </p:blipFill>
        <p:spPr>
          <a:xfrm rot="5400000">
            <a:off x="-1110377" y="1110377"/>
            <a:ext cx="6858000" cy="46372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073B35-13E8-4ADA-A8B4-6570C83F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243839"/>
            <a:ext cx="6370319" cy="594594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600"/>
              </a:spcAft>
            </a:pPr>
            <a:b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prochaines célébrations JMP</a:t>
            </a: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1er mars 2024 </a:t>
            </a:r>
            <a: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Palestine</a:t>
            </a: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Cook </a:t>
            </a:r>
            <a:r>
              <a:rPr lang="fr-FR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Islands</a:t>
            </a: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2026 Nigeria </a:t>
            </a: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2027 100ans de la JMP internationale</a:t>
            </a:r>
            <a:br>
              <a:rPr lang="fr-F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4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7E2704-CFC1-4985-AFDC-89784302F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2192000" cy="685799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fr-FR" sz="4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rédacteurs pour les années à venir</a:t>
            </a:r>
            <a:endParaRPr lang="en-US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r>
              <a:rPr lang="en-U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Palestine 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beg you…bear with one another in live</a:t>
            </a:r>
            <a:endParaRPr lang="en-US" sz="3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  <a:r>
              <a:rPr lang="en-U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Cook Islands 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made you wonderful</a:t>
            </a:r>
            <a:endParaRPr lang="en-US" sz="3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2026</a:t>
            </a:r>
            <a:r>
              <a:rPr lang="en-U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Nigeria 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give you rest: come</a:t>
            </a:r>
          </a:p>
          <a:p>
            <a:pPr marL="0" indent="0" algn="ctr">
              <a:buNone/>
            </a:pPr>
            <a:endParaRPr lang="fr-FR" sz="35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fr-FR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13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1015" y="316522"/>
            <a:ext cx="11699631" cy="615461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Pour plus d’informations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r>
              <a:rPr lang="fr-FR" dirty="0"/>
              <a:t>Site France  </a:t>
            </a:r>
            <a:r>
              <a:rPr lang="fr-FR" dirty="0">
                <a:hlinkClick r:id="rId2"/>
              </a:rPr>
              <a:t>https://journeemondialedepriere.fr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Site international </a:t>
            </a:r>
            <a:r>
              <a:rPr lang="fr-FR" dirty="0">
                <a:hlinkClick r:id="rId3"/>
              </a:rPr>
              <a:t>https://worlddayofprayer.net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37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1C4F01-C6B1-4F97-9888-766D57DC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4525347"/>
            <a:ext cx="6939722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 pour Mondiale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F3912-73F1-4844-B553-28823488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762" y="4525347"/>
            <a:ext cx="3211288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pays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participent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chaque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indent="0">
              <a:buNone/>
            </a:pPr>
            <a:r>
              <a: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pays </a:t>
            </a:r>
            <a:r>
              <a:rPr lang="en-US" sz="2400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rédacteur</a:t>
            </a:r>
            <a:r>
              <a:rPr lang="en-US" sz="2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le monde</a:t>
            </a:r>
          </a:p>
        </p:txBody>
      </p:sp>
    </p:spTree>
    <p:extLst>
      <p:ext uri="{BB962C8B-B14F-4D97-AF65-F5344CB8AC3E}">
        <p14:creationId xmlns:p14="http://schemas.microsoft.com/office/powerpoint/2010/main" val="1555792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personne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4E803753-6DBB-4B4D-830D-E4C0FFDC5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r="28024" b="-1"/>
          <a:stretch/>
        </p:blipFill>
        <p:spPr>
          <a:xfrm>
            <a:off x="5878850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94DE6BB-18FF-4334-A1B2-FB641AD4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pour Prière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D32BF4-1FE7-412A-BCF9-0FC47C05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lever du soleil, jusqu’à son coucher… pendant </a:t>
            </a:r>
            <a:r>
              <a:rPr lang="fr-F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heures</a:t>
            </a:r>
            <a:r>
              <a:rPr lang="fr-F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même prière est vécue dans le monde, chacun dans son fuseau horaire  </a:t>
            </a:r>
          </a:p>
        </p:txBody>
      </p:sp>
    </p:spTree>
    <p:extLst>
      <p:ext uri="{BB962C8B-B14F-4D97-AF65-F5344CB8AC3E}">
        <p14:creationId xmlns:p14="http://schemas.microsoft.com/office/powerpoint/2010/main" val="291248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94F3AB9-53F2-4FA0-B037-AC2A7E757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 r="3" b="4432"/>
          <a:stretch/>
        </p:blipFill>
        <p:spPr>
          <a:xfrm>
            <a:off x="0" y="278225"/>
            <a:ext cx="6923294" cy="63015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FF2F628-FC6E-4DD4-86A3-3051ABD5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1" y="365125"/>
            <a:ext cx="381160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logo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représente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genoux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prière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nom du Christ, pour le monde.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7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4C3103B-AE2E-41DA-8805-65F1A948FD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1340FC-C4E2-4CD5-9BCA-7A022E8B49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99996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3BC0C31-69A7-4200-9AFE-927230E1E0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5AFC7-2F07-4F7B-9151-E45D7548D8F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947D34FA-6771-49E7-98FE-68CBFC79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894262"/>
            <a:ext cx="10307952" cy="1325563"/>
          </a:xfrm>
        </p:spPr>
        <p:txBody>
          <a:bodyPr>
            <a:normAutofit/>
          </a:bodyPr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 d’ordre   </a:t>
            </a:r>
            <a:b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S’informer – Prier – Agir »</a:t>
            </a:r>
            <a:endParaRPr lang="fr-FR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18A858-41FA-47E3-B93E-7FA2DA94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288" y="701019"/>
            <a:ext cx="6484094" cy="33822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fr-F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L’initiative et l’organisation </a:t>
            </a:r>
          </a:p>
          <a:p>
            <a:pPr marL="0" indent="0">
              <a:buNone/>
            </a:pPr>
            <a:r>
              <a:rPr lang="fr-F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sont féminines, mais le jour « J », toute la communauté est invitée !</a:t>
            </a:r>
          </a:p>
        </p:txBody>
      </p:sp>
    </p:spTree>
    <p:extLst>
      <p:ext uri="{BB962C8B-B14F-4D97-AF65-F5344CB8AC3E}">
        <p14:creationId xmlns:p14="http://schemas.microsoft.com/office/powerpoint/2010/main" val="47789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C5F3D-DB15-4609-B6C5-7A084A27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1887 débuts</a:t>
            </a:r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r>
              <a:rPr lang="fr-FR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BBEF8-03AE-41EF-9372-1E02B6E5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9517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L’année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1887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souvent été retenue comme celle du début du mouvement de la JMP. L’initiative viendrait de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Mary Ellen James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presbytérienne nord-américaine. </a:t>
            </a:r>
          </a:p>
          <a:p>
            <a:pPr marL="0" indent="0"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Pourquoi 1887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La guerre civile américaine a fait rage de 1861 à 1865.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ans après, le pays est marqué par la division et les souffrances. Des milliers de femmes et d’hommes venus d’Asie et d’Europe débarquent dans le pays à la recherche d’un avenir meilleur. Mais pour la grande majorité d’entre eux, c’est le chômage et une plus grande misère.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Bouleversée par cette détresse, Marie Ellen James, présidente du comité des femmes de l’Eglise presbytérienne appelle à célébrer 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 journée de prière de la mission intérieure</a:t>
            </a:r>
            <a:r>
              <a:rPr lang="fr-FR" dirty="0"/>
              <a:t>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4FE7DE-E143-4CC5-A03D-2088D010A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3" t="2252" r="3607" b="15428"/>
          <a:stretch/>
        </p:blipFill>
        <p:spPr>
          <a:xfrm>
            <a:off x="6264282" y="1424764"/>
            <a:ext cx="5089517" cy="2955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535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9BD78-5943-4DED-9010-1CCDD50B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43209"/>
          </a:xfrm>
          <a:solidFill>
            <a:srgbClr val="4472C4"/>
          </a:solidFill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Depuis 1887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BEF949-B20B-4496-B672-C31332BAA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3210"/>
            <a:ext cx="12192000" cy="5014790"/>
          </a:xfrm>
          <a:solidFill>
            <a:schemeClr val="accent1"/>
          </a:solidFill>
        </p:spPr>
        <p:txBody>
          <a:bodyPr/>
          <a:lstStyle/>
          <a:p>
            <a:pPr marL="0" lvl="0" indent="0">
              <a:buNone/>
            </a:pPr>
            <a:endParaRPr lang="fr-FR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toute l’Amérique, de telles journées se développent, </a:t>
            </a:r>
          </a:p>
          <a:p>
            <a:pPr marL="0" lvl="0" indent="0" algn="ctr">
              <a:buNone/>
            </a:pPr>
            <a:r>
              <a:rPr lang="fr-F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sous la houlette </a:t>
            </a:r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femmes motivées</a:t>
            </a:r>
            <a:endParaRPr lang="fr-FR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pour vivre 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prière ensemble</a:t>
            </a:r>
          </a:p>
          <a:p>
            <a:pPr lvl="3"/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pour élargir l’invitation au niveau 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œcuménique</a:t>
            </a:r>
          </a:p>
          <a:p>
            <a:pPr lvl="3"/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pour organiser une </a:t>
            </a:r>
            <a:r>
              <a:rPr lang="fr-FR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collecte de don</a:t>
            </a:r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929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13EAB-AFBD-44FC-B96C-9C9A7416E5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0C5C28-3276-4497-8BC1-366BAD074B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6CDE3-F9C5-4283-AD5F-6148D5AD83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79C60-B3AB-4994-BBA4-00CB99B2FD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9976EB-B5B0-40FD-ABF3-AD6041BA59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D13A27-BA7B-4AC1-BAF1-72B1496204F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BD0001B3-FAA0-4AB2-967C-2F1EC206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9" r="11478" b="18368"/>
          <a:stretch/>
        </p:blipFill>
        <p:spPr>
          <a:xfrm>
            <a:off x="9039965" y="2602612"/>
            <a:ext cx="2571495" cy="36758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51C57A-6FBA-4BFC-8FD4-4997AB857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51" y="643899"/>
            <a:ext cx="1745848" cy="25420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1988CC-B11B-4999-B3D0-E0F4AAF9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fr-F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Autres exemples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A947CC-8E6B-44C4-BCFD-0F57058D4245}"/>
              </a:ext>
            </a:extLst>
          </p:cNvPr>
          <p:cNvSpPr txBox="1"/>
          <p:nvPr/>
        </p:nvSpPr>
        <p:spPr>
          <a:xfrm>
            <a:off x="1008782" y="2341199"/>
            <a:ext cx="42836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du haut : 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Lucy  W. Peabody, missionnaire en Indes et veuve</a:t>
            </a: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du bas 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Helen B. Montgomery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Toutes les deux fêtent leurs</a:t>
            </a:r>
          </a:p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ans en 1887. Elles sont baptistes et très engagées </a:t>
            </a:r>
          </a:p>
        </p:txBody>
      </p:sp>
    </p:spTree>
    <p:extLst>
      <p:ext uri="{BB962C8B-B14F-4D97-AF65-F5344CB8AC3E}">
        <p14:creationId xmlns:p14="http://schemas.microsoft.com/office/powerpoint/2010/main" val="21405568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944</Words>
  <Application>Microsoft Office PowerPoint</Application>
  <PresentationFormat>Grand écran</PresentationFormat>
  <Paragraphs>306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Thème Office</vt:lpstr>
      <vt:lpstr>Journée  Mondiale de  Prière des femmes</vt:lpstr>
      <vt:lpstr>J pour Journée </vt:lpstr>
      <vt:lpstr>M pour Mondiale</vt:lpstr>
      <vt:lpstr>P pour Prière</vt:lpstr>
      <vt:lpstr>Le logo  représente  4 personnes,  à genoux, en prière,   au nom du Christ, pour le monde.</vt:lpstr>
      <vt:lpstr>Mot d’ordre    « S’informer – Prier – Agir »</vt:lpstr>
      <vt:lpstr>1887 débuts de la JMP</vt:lpstr>
      <vt:lpstr>Depuis 1887</vt:lpstr>
      <vt:lpstr>Autres exemples</vt:lpstr>
      <vt:lpstr>En résumé…</vt:lpstr>
      <vt:lpstr> </vt:lpstr>
      <vt:lpstr>1er niveau   le pays</vt:lpstr>
      <vt:lpstr>Présentation PowerPoint</vt:lpstr>
      <vt:lpstr>Présentation PowerPoint</vt:lpstr>
      <vt:lpstr>2e niveau   la région</vt:lpstr>
      <vt:lpstr>3e niveau   international</vt:lpstr>
      <vt:lpstr>Présentation PowerPoint</vt:lpstr>
      <vt:lpstr>Présentation PowerPoint</vt:lpstr>
      <vt:lpstr>Une rencontre internationale tous les 5 ans</vt:lpstr>
      <vt:lpstr>Une rencontre internationale tous les 5 ans</vt:lpstr>
      <vt:lpstr>Une rencontre internationale tous les 5 ans … pour choisir une action   </vt:lpstr>
      <vt:lpstr>Présentation PowerPoint</vt:lpstr>
      <vt:lpstr>Entre deux rencontres mondiales,  une rencontre européenne  Photo de 2019</vt:lpstr>
      <vt:lpstr>Engagement à  PRIER pour la paix chaque lundi 21h00 en Europe</vt:lpstr>
      <vt:lpstr> prochaines célébrations JMP   1er mars 2024 Palestine 2025 Cook Islands 2026 Nigeria  2027 100ans de la JMP internationale 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 Mondiale de  Prière des femmes</dc:title>
  <dc:creator>Laurence Gangloff</dc:creator>
  <cp:lastModifiedBy>Annie VIERLING</cp:lastModifiedBy>
  <cp:revision>45</cp:revision>
  <cp:lastPrinted>2018-01-07T20:00:15Z</cp:lastPrinted>
  <dcterms:created xsi:type="dcterms:W3CDTF">2018-01-07T05:05:17Z</dcterms:created>
  <dcterms:modified xsi:type="dcterms:W3CDTF">2024-02-16T14:24:26Z</dcterms:modified>
</cp:coreProperties>
</file>