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9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6" r:id="rId34"/>
    <p:sldId id="287" r:id="rId35"/>
    <p:sldId id="288" r:id="rId36"/>
    <p:sldId id="289" r:id="rId37"/>
    <p:sldId id="290" r:id="rId38"/>
    <p:sldId id="291" r:id="rId39"/>
    <p:sldId id="292" r:id="rId40"/>
    <p:sldId id="293" r:id="rId41"/>
    <p:sldId id="294"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oKrDkA7zEcI1KOcYP8mb6LbNb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3C2A59-F17D-1920-8A1A-327B83C2EBAE}" v="34" dt="2025-07-19T17:52:00.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028392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2031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4909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308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678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4658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54481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7145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089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901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2005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214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67724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09265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6602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417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4709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0995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8406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8131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37526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220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610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65420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115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921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3366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1221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730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5625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2701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1037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3706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1484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863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194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84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44929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506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826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6868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5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title="40 Artwork 2026 - Rest for the Weary by Gift Amarachi Ottah ©WDPIC.jpg"/>
          <p:cNvPicPr preferRelativeResize="0"/>
          <p:nvPr/>
        </p:nvPicPr>
        <p:blipFill rotWithShape="1">
          <a:blip r:embed="rId3">
            <a:alphaModFix/>
          </a:blip>
          <a:srcRect t="1338" r="5311" b="1686"/>
          <a:stretch/>
        </p:blipFill>
        <p:spPr>
          <a:xfrm>
            <a:off x="1381021" y="0"/>
            <a:ext cx="7762980" cy="5143501"/>
          </a:xfrm>
          <a:prstGeom prst="rect">
            <a:avLst/>
          </a:prstGeom>
          <a:noFill/>
          <a:ln>
            <a:noFill/>
          </a:ln>
        </p:spPr>
      </p:pic>
      <p:pic>
        <p:nvPicPr>
          <p:cNvPr id="55" name="Google Shape;55;p1"/>
          <p:cNvPicPr preferRelativeResize="0"/>
          <p:nvPr/>
        </p:nvPicPr>
        <p:blipFill rotWithShape="1">
          <a:blip r:embed="rId4">
            <a:alphaModFix/>
          </a:blip>
          <a:srcRect l="30613" t="10830" b="9125"/>
          <a:stretch/>
        </p:blipFill>
        <p:spPr>
          <a:xfrm>
            <a:off x="57600" y="-24408"/>
            <a:ext cx="4811876" cy="5143499"/>
          </a:xfrm>
          <a:prstGeom prst="rect">
            <a:avLst/>
          </a:prstGeom>
          <a:noFill/>
          <a:ln>
            <a:noFill/>
          </a:ln>
        </p:spPr>
      </p:pic>
      <p:sp>
        <p:nvSpPr>
          <p:cNvPr id="56" name="Google Shape;56;p1"/>
          <p:cNvSpPr txBox="1"/>
          <p:nvPr/>
        </p:nvSpPr>
        <p:spPr>
          <a:xfrm>
            <a:off x="0" y="469450"/>
            <a:ext cx="4242450" cy="1497236"/>
          </a:xfrm>
          <a:prstGeom prst="rect">
            <a:avLst/>
          </a:prstGeom>
          <a:noFill/>
          <a:ln>
            <a:noFill/>
          </a:ln>
        </p:spPr>
        <p:txBody>
          <a:bodyPr spcFirstLastPara="1" wrap="square" lIns="91425" tIns="91425" rIns="91425" bIns="91425" anchor="t" anchorCtr="0">
            <a:noAutofit/>
          </a:bodyPr>
          <a:lstStyle/>
          <a:p>
            <a:pPr algn="ctr">
              <a:buSzPts val="3200"/>
            </a:pPr>
            <a:r>
              <a:rPr lang="fr-FR" sz="3200" b="1" i="0" u="none" strike="noStrike" cap="none" dirty="0">
                <a:solidFill>
                  <a:schemeClr val="dk1"/>
                </a:solidFill>
                <a:latin typeface="Arial Rounded"/>
                <a:ea typeface="Arial Rounded"/>
                <a:cs typeface="Arial Rounded"/>
                <a:sym typeface="Arial Rounded"/>
              </a:rPr>
              <a:t>Journée Mondiale de Prière </a:t>
            </a:r>
          </a:p>
          <a:p>
            <a:pPr algn="ctr">
              <a:buSzPts val="3200"/>
            </a:pPr>
            <a:r>
              <a:rPr lang="en" sz="3200" b="1" dirty="0">
                <a:solidFill>
                  <a:schemeClr val="dk1"/>
                </a:solidFill>
                <a:latin typeface="Arial Rounded"/>
                <a:ea typeface="Arial Rounded"/>
                <a:cs typeface="Arial Rounded"/>
                <a:sym typeface="Arial Rounded"/>
              </a:rPr>
              <a:t>6 mars 2026</a:t>
            </a: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Arial Rounded"/>
              <a:ea typeface="Arial Rounded"/>
              <a:cs typeface="Arial Rounded"/>
              <a:sym typeface="Arial Rounded"/>
            </a:endParaRPr>
          </a:p>
        </p:txBody>
      </p:sp>
      <p:sp>
        <p:nvSpPr>
          <p:cNvPr id="57" name="Google Shape;57;p1"/>
          <p:cNvSpPr txBox="1"/>
          <p:nvPr/>
        </p:nvSpPr>
        <p:spPr>
          <a:xfrm>
            <a:off x="-207151" y="1864303"/>
            <a:ext cx="4449600" cy="1017000"/>
          </a:xfrm>
          <a:prstGeom prst="rect">
            <a:avLst/>
          </a:prstGeom>
          <a:noFill/>
          <a:ln>
            <a:noFill/>
          </a:ln>
        </p:spPr>
        <p:txBody>
          <a:bodyPr spcFirstLastPara="1" wrap="square" lIns="91425" tIns="91425" rIns="91425" bIns="91425" anchor="t" anchorCtr="0">
            <a:noAutofit/>
          </a:bodyPr>
          <a:lstStyle/>
          <a:p>
            <a:pPr lvl="0" algn="ctr">
              <a:buSzPts val="2400"/>
            </a:pPr>
            <a:r>
              <a:rPr lang="fr-FR" sz="2000" dirty="0"/>
              <a:t>Préparé par la JMP du Nigéria</a:t>
            </a:r>
            <a:endParaRPr sz="2800" i="0" u="none" strike="noStrike" cap="none" dirty="0">
              <a:solidFill>
                <a:schemeClr val="dk1"/>
              </a:solidFill>
              <a:latin typeface="Arial Rounded"/>
              <a:ea typeface="Arial Rounded"/>
              <a:cs typeface="Arial Rounded"/>
              <a:sym typeface="Arial Rounded"/>
            </a:endParaRPr>
          </a:p>
        </p:txBody>
      </p:sp>
      <p:sp>
        <p:nvSpPr>
          <p:cNvPr id="58" name="Google Shape;58;p1"/>
          <p:cNvSpPr txBox="1"/>
          <p:nvPr/>
        </p:nvSpPr>
        <p:spPr>
          <a:xfrm>
            <a:off x="115656" y="2666427"/>
            <a:ext cx="4184393" cy="1182275"/>
          </a:xfrm>
          <a:prstGeom prst="rect">
            <a:avLst/>
          </a:prstGeom>
          <a:noFill/>
          <a:ln>
            <a:noFill/>
          </a:ln>
        </p:spPr>
        <p:txBody>
          <a:bodyPr spcFirstLastPara="1" wrap="square" lIns="91425" tIns="91425" rIns="91425" bIns="91425" anchor="t" anchorCtr="0">
            <a:noAutofit/>
          </a:bodyPr>
          <a:lstStyle/>
          <a:p>
            <a:pPr lvl="0" algn="ctr">
              <a:buSzPts val="2100"/>
            </a:pPr>
            <a:r>
              <a:rPr lang="fr-FR" sz="2400" dirty="0"/>
              <a:t>«Venez ! </a:t>
            </a:r>
          </a:p>
          <a:p>
            <a:pPr lvl="0" algn="ctr">
              <a:buSzPts val="2100"/>
            </a:pPr>
            <a:r>
              <a:rPr lang="fr-FR" sz="2400" dirty="0"/>
              <a:t>Je vous donnerai le repos » </a:t>
            </a:r>
          </a:p>
          <a:p>
            <a:pPr lvl="0" algn="ctr">
              <a:buSzPts val="2100"/>
            </a:pPr>
            <a:r>
              <a:rPr lang="fr-FR" sz="2000" dirty="0"/>
              <a:t>Matthieu 11,28-30</a:t>
            </a:r>
            <a:r>
              <a:rPr lang="fr-FR" sz="2400" dirty="0"/>
              <a:t> </a:t>
            </a:r>
            <a:endParaRPr sz="3100" b="0" i="0" u="none" strike="noStrike" cap="none" dirty="0">
              <a:solidFill>
                <a:schemeClr val="dk1"/>
              </a:solidFill>
              <a:latin typeface="Arial Rounded"/>
              <a:ea typeface="Arial Rounded"/>
              <a:cs typeface="Arial Rounded"/>
              <a:sym typeface="Arial Rounded"/>
            </a:endParaRPr>
          </a:p>
        </p:txBody>
      </p:sp>
      <p:pic>
        <p:nvPicPr>
          <p:cNvPr id="59" name="Google Shape;59;p1" title="Screenshot 2025-05-24 at 11.45.48 AM.png"/>
          <p:cNvPicPr preferRelativeResize="0"/>
          <p:nvPr/>
        </p:nvPicPr>
        <p:blipFill rotWithShape="1">
          <a:blip r:embed="rId5">
            <a:alphaModFix/>
          </a:blip>
          <a:srcRect/>
          <a:stretch/>
        </p:blipFill>
        <p:spPr>
          <a:xfrm>
            <a:off x="1571761" y="3997400"/>
            <a:ext cx="891777" cy="8917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9" title="Screenshot 2025-05-24 at 1.11.38 PM.png"/>
          <p:cNvPicPr preferRelativeResize="0"/>
          <p:nvPr/>
        </p:nvPicPr>
        <p:blipFill rotWithShape="1">
          <a:blip r:embed="rId3">
            <a:alphaModFix/>
          </a:blip>
          <a:srcRect t="2379" b="5369"/>
          <a:stretch/>
        </p:blipFill>
        <p:spPr>
          <a:xfrm>
            <a:off x="3857625" y="13975"/>
            <a:ext cx="5286375" cy="5143500"/>
          </a:xfrm>
          <a:prstGeom prst="rect">
            <a:avLst/>
          </a:prstGeom>
          <a:noFill/>
          <a:ln>
            <a:noFill/>
          </a:ln>
        </p:spPr>
      </p:pic>
      <p:pic>
        <p:nvPicPr>
          <p:cNvPr id="111" name="Google Shape;111;p9" title="10 The National Christian Center in Abuja ©WDP Nigeria.jpg"/>
          <p:cNvPicPr preferRelativeResize="0"/>
          <p:nvPr/>
        </p:nvPicPr>
        <p:blipFill rotWithShape="1">
          <a:blip r:embed="rId4">
            <a:alphaModFix/>
          </a:blip>
          <a:srcRect/>
          <a:stretch/>
        </p:blipFill>
        <p:spPr>
          <a:xfrm>
            <a:off x="0" y="0"/>
            <a:ext cx="5742750" cy="5143500"/>
          </a:xfrm>
          <a:prstGeom prst="rect">
            <a:avLst/>
          </a:prstGeom>
          <a:noFill/>
          <a:ln>
            <a:noFill/>
          </a:ln>
        </p:spPr>
      </p:pic>
      <p:pic>
        <p:nvPicPr>
          <p:cNvPr id="112" name="Google Shape;112;p9"/>
          <p:cNvPicPr preferRelativeResize="0"/>
          <p:nvPr/>
        </p:nvPicPr>
        <p:blipFill rotWithShape="1">
          <a:blip r:embed="rId5">
            <a:alphaModFix/>
          </a:blip>
          <a:srcRect l="30613" t="11840" b="9120"/>
          <a:stretch/>
        </p:blipFill>
        <p:spPr>
          <a:xfrm flipH="1">
            <a:off x="4341926" y="0"/>
            <a:ext cx="4858174" cy="5209900"/>
          </a:xfrm>
          <a:prstGeom prst="rect">
            <a:avLst/>
          </a:prstGeom>
          <a:noFill/>
          <a:ln>
            <a:noFill/>
          </a:ln>
        </p:spPr>
      </p:pic>
      <p:sp>
        <p:nvSpPr>
          <p:cNvPr id="113" name="Google Shape;113;p9"/>
          <p:cNvSpPr txBox="1"/>
          <p:nvPr/>
        </p:nvSpPr>
        <p:spPr>
          <a:xfrm>
            <a:off x="5123188" y="2176225"/>
            <a:ext cx="42843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0" i="0" u="none" strike="noStrike" cap="none">
                <a:solidFill>
                  <a:schemeClr val="dk1"/>
                </a:solidFill>
                <a:latin typeface="Arial Rounded"/>
                <a:ea typeface="Arial Rounded"/>
                <a:cs typeface="Arial Rounded"/>
                <a:sym typeface="Arial Rounded"/>
              </a:rPr>
              <a:t>Religion</a:t>
            </a:r>
            <a:endParaRPr sz="4000" b="0" i="0" u="none" strike="noStrike" cap="none">
              <a:solidFill>
                <a:schemeClr val="dk1"/>
              </a:solidFill>
              <a:latin typeface="Arial Rounded"/>
              <a:ea typeface="Arial Rounded"/>
              <a:cs typeface="Arial Rounded"/>
              <a:sym typeface="Arial Rounded"/>
            </a:endParaRPr>
          </a:p>
        </p:txBody>
      </p:sp>
      <p:sp>
        <p:nvSpPr>
          <p:cNvPr id="2" name="ZoneTexte 1"/>
          <p:cNvSpPr txBox="1"/>
          <p:nvPr/>
        </p:nvSpPr>
        <p:spPr>
          <a:xfrm>
            <a:off x="101600" y="4601029"/>
            <a:ext cx="4506686" cy="307777"/>
          </a:xfrm>
          <a:prstGeom prst="rect">
            <a:avLst/>
          </a:prstGeom>
          <a:noFill/>
        </p:spPr>
        <p:txBody>
          <a:bodyPr wrap="square" rtlCol="0">
            <a:spAutoFit/>
          </a:bodyPr>
          <a:lstStyle/>
          <a:p>
            <a:r>
              <a:rPr lang="fr-FR" dirty="0"/>
              <a:t>Le Centre national chrétien d'Abuja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0" title="Screenshot 2025-05-24 at 1.11.38 PM.png"/>
          <p:cNvPicPr preferRelativeResize="0"/>
          <p:nvPr/>
        </p:nvPicPr>
        <p:blipFill rotWithShape="1">
          <a:blip r:embed="rId3">
            <a:alphaModFix/>
          </a:blip>
          <a:srcRect t="2379" b="5369"/>
          <a:stretch/>
        </p:blipFill>
        <p:spPr>
          <a:xfrm>
            <a:off x="0" y="0"/>
            <a:ext cx="9144000" cy="5157475"/>
          </a:xfrm>
          <a:prstGeom prst="rect">
            <a:avLst/>
          </a:prstGeom>
          <a:noFill/>
          <a:ln>
            <a:noFill/>
          </a:ln>
        </p:spPr>
      </p:pic>
      <p:pic>
        <p:nvPicPr>
          <p:cNvPr id="119" name="Google Shape;119;p10" title="11 National Mosque ©WDP Nigeria.jpg"/>
          <p:cNvPicPr preferRelativeResize="0"/>
          <p:nvPr/>
        </p:nvPicPr>
        <p:blipFill rotWithShape="1">
          <a:blip r:embed="rId4">
            <a:alphaModFix/>
          </a:blip>
          <a:srcRect t="13007" b="28557"/>
          <a:stretch/>
        </p:blipFill>
        <p:spPr>
          <a:xfrm>
            <a:off x="1271700" y="6988"/>
            <a:ext cx="6600600" cy="5143500"/>
          </a:xfrm>
          <a:prstGeom prst="roundRect">
            <a:avLst>
              <a:gd name="adj" fmla="val 16667"/>
            </a:avLst>
          </a:prstGeom>
          <a:noFill/>
          <a:ln>
            <a:noFill/>
          </a:ln>
        </p:spPr>
      </p:pic>
      <p:sp>
        <p:nvSpPr>
          <p:cNvPr id="2" name="ZoneTexte 1"/>
          <p:cNvSpPr txBox="1"/>
          <p:nvPr/>
        </p:nvSpPr>
        <p:spPr>
          <a:xfrm>
            <a:off x="-65315" y="4846204"/>
            <a:ext cx="4550229" cy="307777"/>
          </a:xfrm>
          <a:prstGeom prst="rect">
            <a:avLst/>
          </a:prstGeom>
          <a:noFill/>
        </p:spPr>
        <p:txBody>
          <a:bodyPr wrap="square" rtlCol="0">
            <a:spAutoFit/>
          </a:bodyPr>
          <a:lstStyle/>
          <a:p>
            <a:r>
              <a:rPr lang="fr-FR"/>
              <a:t>Mosquée nationale</a:t>
            </a: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1" title="Screenshot 2025-05-24 at 1.26.55 PM.png"/>
          <p:cNvPicPr preferRelativeResize="0"/>
          <p:nvPr/>
        </p:nvPicPr>
        <p:blipFill rotWithShape="1">
          <a:blip r:embed="rId3">
            <a:alphaModFix amt="71000"/>
          </a:blip>
          <a:srcRect l="1415" r="29212"/>
          <a:stretch/>
        </p:blipFill>
        <p:spPr>
          <a:xfrm>
            <a:off x="0" y="0"/>
            <a:ext cx="9144000" cy="5143500"/>
          </a:xfrm>
          <a:prstGeom prst="rect">
            <a:avLst/>
          </a:prstGeom>
          <a:noFill/>
          <a:ln>
            <a:noFill/>
          </a:ln>
        </p:spPr>
      </p:pic>
      <p:pic>
        <p:nvPicPr>
          <p:cNvPr id="125" name="Google Shape;125;p11" title="12 Methodist Church of the Trinity Tinubu - Lagos ©WDP Nigeria.JPG"/>
          <p:cNvPicPr preferRelativeResize="0"/>
          <p:nvPr/>
        </p:nvPicPr>
        <p:blipFill rotWithShape="1">
          <a:blip r:embed="rId4">
            <a:alphaModFix/>
          </a:blip>
          <a:srcRect b="9485"/>
          <a:stretch/>
        </p:blipFill>
        <p:spPr>
          <a:xfrm>
            <a:off x="783750" y="0"/>
            <a:ext cx="7576500" cy="5143500"/>
          </a:xfrm>
          <a:prstGeom prst="roundRect">
            <a:avLst>
              <a:gd name="adj"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5A18F"/>
        </a:solidFill>
        <a:effectLst/>
      </p:bgPr>
    </p:bg>
    <p:spTree>
      <p:nvGrpSpPr>
        <p:cNvPr id="1" name="Shape 129"/>
        <p:cNvGrpSpPr/>
        <p:nvPr/>
      </p:nvGrpSpPr>
      <p:grpSpPr>
        <a:xfrm>
          <a:off x="0" y="0"/>
          <a:ext cx="0" cy="0"/>
          <a:chOff x="0" y="0"/>
          <a:chExt cx="0" cy="0"/>
        </a:xfrm>
      </p:grpSpPr>
      <p:pic>
        <p:nvPicPr>
          <p:cNvPr id="130" name="Google Shape;130;p12" title="13 Nigerian Christian Women © Erik Tryggestad.jpg"/>
          <p:cNvPicPr preferRelativeResize="0"/>
          <p:nvPr/>
        </p:nvPicPr>
        <p:blipFill rotWithShape="1">
          <a:blip r:embed="rId3">
            <a:alphaModFix/>
          </a:blip>
          <a:srcRect b="17830"/>
          <a:stretch/>
        </p:blipFill>
        <p:spPr>
          <a:xfrm>
            <a:off x="0" y="0"/>
            <a:ext cx="9144000" cy="5143500"/>
          </a:xfrm>
          <a:prstGeom prst="roundRect">
            <a:avLst>
              <a:gd name="adj" fmla="val 16667"/>
            </a:avLst>
          </a:prstGeom>
          <a:noFill/>
          <a:ln>
            <a:noFill/>
          </a:ln>
        </p:spPr>
      </p:pic>
      <p:sp>
        <p:nvSpPr>
          <p:cNvPr id="2" name="ZoneTexte 1"/>
          <p:cNvSpPr txBox="1"/>
          <p:nvPr/>
        </p:nvSpPr>
        <p:spPr>
          <a:xfrm>
            <a:off x="4695371" y="4620280"/>
            <a:ext cx="2852058" cy="307777"/>
          </a:xfrm>
          <a:prstGeom prst="rect">
            <a:avLst/>
          </a:prstGeom>
          <a:noFill/>
        </p:spPr>
        <p:txBody>
          <a:bodyPr wrap="square" rtlCol="0">
            <a:spAutoFit/>
          </a:bodyPr>
          <a:lstStyle/>
          <a:p>
            <a:r>
              <a:rPr lang="fr-FR" dirty="0"/>
              <a:t>Femmes chrétiennes  nigérianes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pic>
        <p:nvPicPr>
          <p:cNvPr id="135" name="Google Shape;135;p13" title="14 Qur'an, 19th c. (Attributed to Probably Northern Nigeria) ©Met Museum Open Access.png"/>
          <p:cNvPicPr preferRelativeResize="0"/>
          <p:nvPr/>
        </p:nvPicPr>
        <p:blipFill rotWithShape="1">
          <a:blip r:embed="rId4">
            <a:alphaModFix/>
          </a:blip>
          <a:srcRect r="1497" b="2017"/>
          <a:stretch/>
        </p:blipFill>
        <p:spPr>
          <a:xfrm>
            <a:off x="0" y="0"/>
            <a:ext cx="9144000" cy="5143500"/>
          </a:xfrm>
          <a:prstGeom prst="roundRect">
            <a:avLst>
              <a:gd name="adj" fmla="val 16667"/>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14" title="15 National Assembly Complex ©WDP Nigeria.jpg"/>
          <p:cNvPicPr preferRelativeResize="0"/>
          <p:nvPr/>
        </p:nvPicPr>
        <p:blipFill rotWithShape="1">
          <a:blip r:embed="rId4">
            <a:alphaModFix/>
          </a:blip>
          <a:srcRect t="3016" r="7380" b="27003"/>
          <a:stretch/>
        </p:blipFill>
        <p:spPr>
          <a:xfrm>
            <a:off x="0" y="0"/>
            <a:ext cx="9144000" cy="5143500"/>
          </a:xfrm>
          <a:prstGeom prst="roundRect">
            <a:avLst>
              <a:gd name="adj" fmla="val 16667"/>
            </a:avLst>
          </a:prstGeom>
          <a:noFill/>
          <a:ln>
            <a:noFill/>
          </a:ln>
        </p:spPr>
      </p:pic>
      <p:pic>
        <p:nvPicPr>
          <p:cNvPr id="141" name="Google Shape;141;p14" descr="A close up of a white surface&#10;&#10;AI-generated content may be incorrect."/>
          <p:cNvPicPr preferRelativeResize="0"/>
          <p:nvPr/>
        </p:nvPicPr>
        <p:blipFill rotWithShape="1">
          <a:blip r:embed="rId5">
            <a:alphaModFix/>
          </a:blip>
          <a:srcRect l="30613" t="11840" b="9120"/>
          <a:stretch/>
        </p:blipFill>
        <p:spPr>
          <a:xfrm rot="5400000" flipH="1">
            <a:off x="3883062" y="-114038"/>
            <a:ext cx="1388452" cy="9154575"/>
          </a:xfrm>
          <a:prstGeom prst="rect">
            <a:avLst/>
          </a:prstGeom>
          <a:noFill/>
          <a:ln>
            <a:noFill/>
          </a:ln>
        </p:spPr>
      </p:pic>
      <p:sp>
        <p:nvSpPr>
          <p:cNvPr id="142" name="Google Shape;142;p14"/>
          <p:cNvSpPr txBox="1"/>
          <p:nvPr/>
        </p:nvSpPr>
        <p:spPr>
          <a:xfrm>
            <a:off x="1512162" y="4162425"/>
            <a:ext cx="61197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3900" b="0" i="0" u="none" strike="noStrike" cap="none" dirty="0">
                <a:solidFill>
                  <a:schemeClr val="dk1"/>
                </a:solidFill>
                <a:latin typeface="Arial Rounded"/>
                <a:ea typeface="Arial Rounded"/>
                <a:cs typeface="Arial Rounded"/>
                <a:sym typeface="Arial Rounded"/>
              </a:rPr>
              <a:t>Politique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5" title="16 Nigerian flag after 1960 ©Public Domain.png"/>
          <p:cNvPicPr preferRelativeResize="0"/>
          <p:nvPr/>
        </p:nvPicPr>
        <p:blipFill rotWithShape="1">
          <a:blip r:embed="rId4">
            <a:alphaModFix/>
          </a:blip>
          <a:srcRect/>
          <a:stretch/>
        </p:blipFill>
        <p:spPr>
          <a:xfrm>
            <a:off x="151687" y="320250"/>
            <a:ext cx="5338200" cy="4503000"/>
          </a:xfrm>
          <a:prstGeom prst="roundRect">
            <a:avLst>
              <a:gd name="adj" fmla="val 16667"/>
            </a:avLst>
          </a:prstGeom>
          <a:noFill/>
          <a:ln>
            <a:noFill/>
          </a:ln>
        </p:spPr>
      </p:pic>
      <p:pic>
        <p:nvPicPr>
          <p:cNvPr id="148" name="Google Shape;148;p15" title="17 Dr. Nnamdi Azikiwe statue at Hero's square Owerri ©FaridhaSL.jpg"/>
          <p:cNvPicPr preferRelativeResize="0"/>
          <p:nvPr/>
        </p:nvPicPr>
        <p:blipFill rotWithShape="1">
          <a:blip r:embed="rId5">
            <a:alphaModFix/>
          </a:blip>
          <a:srcRect/>
          <a:stretch/>
        </p:blipFill>
        <p:spPr>
          <a:xfrm>
            <a:off x="5637421" y="320250"/>
            <a:ext cx="3354900" cy="4503000"/>
          </a:xfrm>
          <a:prstGeom prst="roundRect">
            <a:avLst>
              <a:gd name="adj" fmla="val 16667"/>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pic>
        <p:nvPicPr>
          <p:cNvPr id="153" name="Google Shape;153;p16" title="18 Nigeria Regions Map ©Creative Commons Attribution-Share Alike 3.0 Unported license.jpg"/>
          <p:cNvPicPr preferRelativeResize="0"/>
          <p:nvPr/>
        </p:nvPicPr>
        <p:blipFill rotWithShape="1">
          <a:blip r:embed="rId4">
            <a:alphaModFix/>
          </a:blip>
          <a:srcRect/>
          <a:stretch/>
        </p:blipFill>
        <p:spPr>
          <a:xfrm>
            <a:off x="1280162" y="0"/>
            <a:ext cx="6583670" cy="5143500"/>
          </a:xfrm>
          <a:prstGeom prst="rect">
            <a:avLst/>
          </a:prstGeom>
          <a:noFill/>
          <a:ln>
            <a:noFill/>
          </a:ln>
        </p:spPr>
      </p:pic>
      <p:sp>
        <p:nvSpPr>
          <p:cNvPr id="2" name="ZoneTexte 1"/>
          <p:cNvSpPr txBox="1"/>
          <p:nvPr/>
        </p:nvSpPr>
        <p:spPr>
          <a:xfrm>
            <a:off x="0" y="493487"/>
            <a:ext cx="2198914" cy="307777"/>
          </a:xfrm>
          <a:prstGeom prst="rect">
            <a:avLst/>
          </a:prstGeom>
          <a:noFill/>
        </p:spPr>
        <p:txBody>
          <a:bodyPr wrap="square" rtlCol="0">
            <a:spAutoFit/>
          </a:bodyPr>
          <a:lstStyle/>
          <a:p>
            <a:r>
              <a:rPr lang="fr-FR" b="1" dirty="0"/>
              <a:t>Carte des régions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7" title="19 School children ride on a school bus in Ilupeju in Lagos, Nigeria (non-commercial use only) ©Attribution-NonCommercial-NoDerivs 2.0 Generic.jpg"/>
          <p:cNvPicPr preferRelativeResize="0"/>
          <p:nvPr/>
        </p:nvPicPr>
        <p:blipFill rotWithShape="1">
          <a:blip r:embed="rId3">
            <a:alphaModFix/>
          </a:blip>
          <a:srcRect l="2572" t="10722"/>
          <a:stretch/>
        </p:blipFill>
        <p:spPr>
          <a:xfrm>
            <a:off x="0" y="-441200"/>
            <a:ext cx="9144003" cy="5584700"/>
          </a:xfrm>
          <a:prstGeom prst="rect">
            <a:avLst/>
          </a:prstGeom>
          <a:noFill/>
          <a:ln>
            <a:noFill/>
          </a:ln>
        </p:spPr>
      </p:pic>
      <p:pic>
        <p:nvPicPr>
          <p:cNvPr id="159" name="Google Shape;159;p17"/>
          <p:cNvPicPr preferRelativeResize="0"/>
          <p:nvPr/>
        </p:nvPicPr>
        <p:blipFill rotWithShape="1">
          <a:blip r:embed="rId4">
            <a:alphaModFix/>
          </a:blip>
          <a:srcRect l="30613" t="11840" b="9120"/>
          <a:stretch/>
        </p:blipFill>
        <p:spPr>
          <a:xfrm rot="5400000" flipH="1">
            <a:off x="3883062" y="-114038"/>
            <a:ext cx="1388452" cy="9154575"/>
          </a:xfrm>
          <a:prstGeom prst="rect">
            <a:avLst/>
          </a:prstGeom>
          <a:noFill/>
          <a:ln>
            <a:noFill/>
          </a:ln>
        </p:spPr>
      </p:pic>
      <p:sp>
        <p:nvSpPr>
          <p:cNvPr id="160" name="Google Shape;160;p17"/>
          <p:cNvSpPr txBox="1"/>
          <p:nvPr/>
        </p:nvSpPr>
        <p:spPr>
          <a:xfrm>
            <a:off x="1512162" y="4162425"/>
            <a:ext cx="61197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3900" b="0" i="0" u="none" strike="noStrike" cap="none" dirty="0">
                <a:solidFill>
                  <a:schemeClr val="dk1"/>
                </a:solidFill>
                <a:latin typeface="Arial Rounded"/>
                <a:ea typeface="Arial Rounded"/>
                <a:cs typeface="Arial Rounded"/>
                <a:sym typeface="Arial Rounded"/>
              </a:rPr>
              <a:t>Education &amp; Santé</a:t>
            </a:r>
            <a:endParaRPr sz="40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pic>
        <p:nvPicPr>
          <p:cNvPr id="165" name="Google Shape;165;p18" title="20 Laboratory scientist attending malaria microscopy training © Creative Commons Attribution-Share Alike 4.0 International.jpg"/>
          <p:cNvPicPr preferRelativeResize="0"/>
          <p:nvPr/>
        </p:nvPicPr>
        <p:blipFill rotWithShape="1">
          <a:blip r:embed="rId4">
            <a:alphaModFix/>
          </a:blip>
          <a:srcRect t="15523" b="7929"/>
          <a:stretch/>
        </p:blipFill>
        <p:spPr>
          <a:xfrm>
            <a:off x="0" y="0"/>
            <a:ext cx="9144000" cy="5143500"/>
          </a:xfrm>
          <a:prstGeom prst="roundRect">
            <a:avLst>
              <a:gd name="adj" fmla="val 16667"/>
            </a:avLst>
          </a:prstGeom>
          <a:noFill/>
          <a:ln>
            <a:noFill/>
          </a:ln>
        </p:spPr>
      </p:pic>
      <p:sp>
        <p:nvSpPr>
          <p:cNvPr id="2" name="ZoneTexte 1"/>
          <p:cNvSpPr txBox="1"/>
          <p:nvPr/>
        </p:nvSpPr>
        <p:spPr>
          <a:xfrm>
            <a:off x="181429" y="326571"/>
            <a:ext cx="2329542" cy="738664"/>
          </a:xfrm>
          <a:prstGeom prst="rect">
            <a:avLst/>
          </a:prstGeom>
          <a:noFill/>
        </p:spPr>
        <p:txBody>
          <a:bodyPr wrap="square" rtlCol="0">
            <a:spAutoFit/>
          </a:bodyPr>
          <a:lstStyle/>
          <a:p>
            <a:r>
              <a:rPr lang="fr-FR" b="1" dirty="0">
                <a:solidFill>
                  <a:schemeClr val="bg1"/>
                </a:solidFill>
              </a:rPr>
              <a:t>Formation sur la microscopie du paludisme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pic>
        <p:nvPicPr>
          <p:cNvPr id="64" name="Google Shape;64;p2" title="01 Nigeria Map ©Public Domain.gif"/>
          <p:cNvPicPr preferRelativeResize="0"/>
          <p:nvPr/>
        </p:nvPicPr>
        <p:blipFill rotWithShape="1">
          <a:blip r:embed="rId4">
            <a:alphaModFix/>
          </a:blip>
          <a:srcRect/>
          <a:stretch/>
        </p:blipFill>
        <p:spPr>
          <a:xfrm>
            <a:off x="0" y="-5723"/>
            <a:ext cx="5019025" cy="5154947"/>
          </a:xfrm>
          <a:prstGeom prst="rect">
            <a:avLst/>
          </a:prstGeom>
          <a:noFill/>
          <a:ln>
            <a:noFill/>
          </a:ln>
        </p:spPr>
      </p:pic>
      <p:pic>
        <p:nvPicPr>
          <p:cNvPr id="65" name="Google Shape;65;p2" title="02 Lagos ©WDP Nigeria.JPG"/>
          <p:cNvPicPr preferRelativeResize="0"/>
          <p:nvPr/>
        </p:nvPicPr>
        <p:blipFill rotWithShape="1">
          <a:blip r:embed="rId5">
            <a:alphaModFix/>
          </a:blip>
          <a:srcRect/>
          <a:stretch/>
        </p:blipFill>
        <p:spPr>
          <a:xfrm>
            <a:off x="5158500" y="207275"/>
            <a:ext cx="3838200" cy="3722700"/>
          </a:xfrm>
          <a:prstGeom prst="roundRect">
            <a:avLst>
              <a:gd name="adj" fmla="val 16667"/>
            </a:avLst>
          </a:prstGeom>
          <a:noFill/>
          <a:ln>
            <a:noFill/>
          </a:ln>
        </p:spPr>
      </p:pic>
      <p:pic>
        <p:nvPicPr>
          <p:cNvPr id="66" name="Google Shape;66;p2"/>
          <p:cNvPicPr preferRelativeResize="0"/>
          <p:nvPr/>
        </p:nvPicPr>
        <p:blipFill rotWithShape="1">
          <a:blip r:embed="rId6">
            <a:alphaModFix/>
          </a:blip>
          <a:srcRect l="30613" t="11840" b="9120"/>
          <a:stretch/>
        </p:blipFill>
        <p:spPr>
          <a:xfrm rot="5400000" flipH="1">
            <a:off x="6580926" y="2583826"/>
            <a:ext cx="993350" cy="4153949"/>
          </a:xfrm>
          <a:prstGeom prst="rect">
            <a:avLst/>
          </a:prstGeom>
          <a:noFill/>
          <a:ln>
            <a:noFill/>
          </a:ln>
        </p:spPr>
      </p:pic>
      <p:sp>
        <p:nvSpPr>
          <p:cNvPr id="67" name="Google Shape;67;p2"/>
          <p:cNvSpPr txBox="1"/>
          <p:nvPr/>
        </p:nvSpPr>
        <p:spPr>
          <a:xfrm>
            <a:off x="5470350" y="4283775"/>
            <a:ext cx="32145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3900" b="0" i="0" u="none" strike="noStrike" cap="none" dirty="0">
                <a:solidFill>
                  <a:schemeClr val="dk1"/>
                </a:solidFill>
                <a:latin typeface="Arial Rounded"/>
                <a:ea typeface="Arial Rounded"/>
                <a:cs typeface="Arial Rounded"/>
                <a:sym typeface="Arial Rounded"/>
              </a:rPr>
              <a:t>Geographie </a:t>
            </a:r>
            <a:endParaRPr sz="40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69"/>
        <p:cNvGrpSpPr/>
        <p:nvPr/>
      </p:nvGrpSpPr>
      <p:grpSpPr>
        <a:xfrm>
          <a:off x="0" y="0"/>
          <a:ext cx="0" cy="0"/>
          <a:chOff x="0" y="0"/>
          <a:chExt cx="0" cy="0"/>
        </a:xfrm>
      </p:grpSpPr>
      <p:pic>
        <p:nvPicPr>
          <p:cNvPr id="170" name="Google Shape;170;p19" title="Screenshot 2025-05-24 at 2.20.42 PM.png"/>
          <p:cNvPicPr preferRelativeResize="0"/>
          <p:nvPr/>
        </p:nvPicPr>
        <p:blipFill rotWithShape="1">
          <a:blip r:embed="rId3">
            <a:alphaModFix amt="81000"/>
          </a:blip>
          <a:srcRect/>
          <a:stretch/>
        </p:blipFill>
        <p:spPr>
          <a:xfrm>
            <a:off x="0" y="0"/>
            <a:ext cx="9144000" cy="5143500"/>
          </a:xfrm>
          <a:prstGeom prst="rect">
            <a:avLst/>
          </a:prstGeom>
          <a:noFill/>
          <a:ln>
            <a:noFill/>
          </a:ln>
          <a:effectLst>
            <a:outerShdw blurRad="928688" dist="457200" dir="10500000" algn="bl" rotWithShape="0">
              <a:srgbClr val="8E7CC3">
                <a:alpha val="12941"/>
              </a:srgbClr>
            </a:outerShdw>
          </a:effectLst>
        </p:spPr>
      </p:pic>
      <p:pic>
        <p:nvPicPr>
          <p:cNvPr id="171" name="Google Shape;171;p19" title="21 Nigerian Christian Women ©Erik Tryggestad.jpg"/>
          <p:cNvPicPr preferRelativeResize="0"/>
          <p:nvPr/>
        </p:nvPicPr>
        <p:blipFill rotWithShape="1">
          <a:blip r:embed="rId4">
            <a:alphaModFix/>
          </a:blip>
          <a:srcRect t="14094" b="22333"/>
          <a:stretch/>
        </p:blipFill>
        <p:spPr>
          <a:xfrm>
            <a:off x="1885050" y="0"/>
            <a:ext cx="5373900" cy="5143500"/>
          </a:xfrm>
          <a:prstGeom prst="roundRect">
            <a:avLst>
              <a:gd name="adj" fmla="val 16667"/>
            </a:avLst>
          </a:prstGeom>
          <a:noFill/>
          <a:ln>
            <a:noFill/>
          </a:ln>
        </p:spPr>
      </p:pic>
      <p:sp>
        <p:nvSpPr>
          <p:cNvPr id="4" name="ZoneTexte 3"/>
          <p:cNvSpPr txBox="1"/>
          <p:nvPr/>
        </p:nvSpPr>
        <p:spPr>
          <a:xfrm>
            <a:off x="145143" y="522514"/>
            <a:ext cx="1545771" cy="523220"/>
          </a:xfrm>
          <a:prstGeom prst="rect">
            <a:avLst/>
          </a:prstGeom>
          <a:noFill/>
        </p:spPr>
        <p:txBody>
          <a:bodyPr wrap="square" rtlCol="0">
            <a:spAutoFit/>
          </a:bodyPr>
          <a:lstStyle/>
          <a:p>
            <a:r>
              <a:rPr lang="fr-FR" dirty="0">
                <a:solidFill>
                  <a:schemeClr val="bg1"/>
                </a:solidFill>
              </a:rPr>
              <a:t>Santé maternelle et infantile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0" title="22 Moshood Abiola Stadium ©WDP Nigeria.jpg"/>
          <p:cNvPicPr preferRelativeResize="0"/>
          <p:nvPr/>
        </p:nvPicPr>
        <p:blipFill rotWithShape="1">
          <a:blip r:embed="rId3">
            <a:alphaModFix/>
          </a:blip>
          <a:srcRect l="747" t="19447" r="3447" b="5550"/>
          <a:stretch/>
        </p:blipFill>
        <p:spPr>
          <a:xfrm>
            <a:off x="0" y="0"/>
            <a:ext cx="9154576" cy="5143500"/>
          </a:xfrm>
          <a:prstGeom prst="rect">
            <a:avLst/>
          </a:prstGeom>
          <a:noFill/>
          <a:ln>
            <a:noFill/>
          </a:ln>
        </p:spPr>
      </p:pic>
      <p:pic>
        <p:nvPicPr>
          <p:cNvPr id="177" name="Google Shape;177;p20"/>
          <p:cNvPicPr preferRelativeResize="0"/>
          <p:nvPr/>
        </p:nvPicPr>
        <p:blipFill rotWithShape="1">
          <a:blip r:embed="rId4">
            <a:alphaModFix/>
          </a:blip>
          <a:srcRect l="30613" t="11840" b="9120"/>
          <a:stretch/>
        </p:blipFill>
        <p:spPr>
          <a:xfrm flipH="1">
            <a:off x="6128124" y="-19225"/>
            <a:ext cx="3015876" cy="5209900"/>
          </a:xfrm>
          <a:prstGeom prst="rect">
            <a:avLst/>
          </a:prstGeom>
          <a:noFill/>
          <a:ln>
            <a:noFill/>
          </a:ln>
        </p:spPr>
      </p:pic>
      <p:sp>
        <p:nvSpPr>
          <p:cNvPr id="178" name="Google Shape;178;p20"/>
          <p:cNvSpPr txBox="1"/>
          <p:nvPr/>
        </p:nvSpPr>
        <p:spPr>
          <a:xfrm>
            <a:off x="6739577" y="1969650"/>
            <a:ext cx="24459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3900" b="0" i="0" u="none" strike="noStrike" cap="none">
                <a:solidFill>
                  <a:schemeClr val="dk1"/>
                </a:solidFill>
                <a:latin typeface="Arial Rounded"/>
                <a:ea typeface="Arial Rounded"/>
                <a:cs typeface="Arial Rounded"/>
                <a:sym typeface="Arial Rounded"/>
              </a:rPr>
              <a:t>Arts &amp; Culture</a:t>
            </a:r>
            <a:endParaRPr sz="3900" b="0"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a:solidFill>
                <a:schemeClr val="dk1"/>
              </a:solidFill>
              <a:latin typeface="Arial Rounded"/>
              <a:ea typeface="Arial Rounded"/>
              <a:cs typeface="Arial Rounded"/>
              <a:sym typeface="Arial Round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21" title="23 Drum festival in Ogun State ©Creative Commons Attribution-Share Alike 4.0 International.jpg"/>
          <p:cNvPicPr preferRelativeResize="0"/>
          <p:nvPr/>
        </p:nvPicPr>
        <p:blipFill rotWithShape="1">
          <a:blip r:embed="rId4">
            <a:alphaModFix/>
          </a:blip>
          <a:srcRect r="3080"/>
          <a:stretch/>
        </p:blipFill>
        <p:spPr>
          <a:xfrm>
            <a:off x="807450" y="0"/>
            <a:ext cx="7529100" cy="5143500"/>
          </a:xfrm>
          <a:prstGeom prst="roundRect">
            <a:avLst>
              <a:gd name="adj" fmla="val 16667"/>
            </a:avLst>
          </a:prstGeom>
          <a:noFill/>
          <a:ln>
            <a:noFill/>
          </a:ln>
        </p:spPr>
      </p:pic>
      <p:sp>
        <p:nvSpPr>
          <p:cNvPr id="2" name="ZoneTexte 1"/>
          <p:cNvSpPr txBox="1"/>
          <p:nvPr/>
        </p:nvSpPr>
        <p:spPr>
          <a:xfrm>
            <a:off x="239486" y="3984171"/>
            <a:ext cx="3207657" cy="523220"/>
          </a:xfrm>
          <a:prstGeom prst="rect">
            <a:avLst/>
          </a:prstGeom>
          <a:noFill/>
        </p:spPr>
        <p:txBody>
          <a:bodyPr wrap="square" rtlCol="0">
            <a:spAutoFit/>
          </a:bodyPr>
          <a:lstStyle/>
          <a:p>
            <a:r>
              <a:rPr lang="fr-FR" b="1">
                <a:solidFill>
                  <a:schemeClr val="bg1"/>
                </a:solidFill>
              </a:rPr>
              <a:t>Festival de tambours dans l'État d'Ogun</a:t>
            </a:r>
            <a:endParaRPr lang="fr-FR"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2" title="24 Yoruba dancers at the World Yoruba Carnival of Arts and Culture festival©Creative Commons Attribution-Share Alike 4.0 International.jpg"/>
          <p:cNvPicPr preferRelativeResize="0"/>
          <p:nvPr/>
        </p:nvPicPr>
        <p:blipFill rotWithShape="1">
          <a:blip r:embed="rId4">
            <a:alphaModFix/>
          </a:blip>
          <a:srcRect/>
          <a:stretch/>
        </p:blipFill>
        <p:spPr>
          <a:xfrm>
            <a:off x="568158" y="0"/>
            <a:ext cx="8007600" cy="5143500"/>
          </a:xfrm>
          <a:prstGeom prst="roundRect">
            <a:avLst>
              <a:gd name="adj" fmla="val 16667"/>
            </a:avLst>
          </a:prstGeom>
          <a:noFill/>
          <a:ln>
            <a:noFill/>
          </a:ln>
        </p:spPr>
      </p:pic>
      <p:sp>
        <p:nvSpPr>
          <p:cNvPr id="2" name="ZoneTexte 1"/>
          <p:cNvSpPr txBox="1"/>
          <p:nvPr/>
        </p:nvSpPr>
        <p:spPr>
          <a:xfrm>
            <a:off x="94342" y="3962400"/>
            <a:ext cx="3287486" cy="307777"/>
          </a:xfrm>
          <a:prstGeom prst="rect">
            <a:avLst/>
          </a:prstGeom>
          <a:noFill/>
        </p:spPr>
        <p:txBody>
          <a:bodyPr wrap="square" rtlCol="0">
            <a:spAutoFit/>
          </a:bodyPr>
          <a:lstStyle/>
          <a:p>
            <a:r>
              <a:rPr lang="fr-FR" b="1" dirty="0"/>
              <a:t>Danseurs yoruba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pic>
        <p:nvPicPr>
          <p:cNvPr id="193" name="Google Shape;193;p23" title="25 Benin bronz sculpture ©Met Museum Open Access.jpg"/>
          <p:cNvPicPr preferRelativeResize="0"/>
          <p:nvPr/>
        </p:nvPicPr>
        <p:blipFill rotWithShape="1">
          <a:blip r:embed="rId4">
            <a:alphaModFix/>
          </a:blip>
          <a:srcRect l="4557" t="5938" r="3925" b="6218"/>
          <a:stretch/>
        </p:blipFill>
        <p:spPr>
          <a:xfrm>
            <a:off x="2417766" y="0"/>
            <a:ext cx="4323000" cy="5143500"/>
          </a:xfrm>
          <a:prstGeom prst="roundRect">
            <a:avLst>
              <a:gd name="adj" fmla="val 16667"/>
            </a:avLst>
          </a:prstGeom>
          <a:noFill/>
          <a:ln>
            <a:noFill/>
          </a:ln>
        </p:spPr>
      </p:pic>
      <p:sp>
        <p:nvSpPr>
          <p:cNvPr id="2" name="ZoneTexte 1"/>
          <p:cNvSpPr txBox="1"/>
          <p:nvPr/>
        </p:nvSpPr>
        <p:spPr>
          <a:xfrm>
            <a:off x="312058" y="1915886"/>
            <a:ext cx="1596572" cy="523220"/>
          </a:xfrm>
          <a:prstGeom prst="rect">
            <a:avLst/>
          </a:prstGeom>
          <a:noFill/>
        </p:spPr>
        <p:txBody>
          <a:bodyPr wrap="square" rtlCol="0">
            <a:spAutoFit/>
          </a:bodyPr>
          <a:lstStyle/>
          <a:p>
            <a:r>
              <a:rPr lang="fr-FR" b="1"/>
              <a:t>Sculpture en bronze du Bénin</a:t>
            </a:r>
            <a:endParaRPr lang="fr-FR"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pic>
        <p:nvPicPr>
          <p:cNvPr id="198" name="Google Shape;198;p24" title="26 Women frying garri to sell ©WDP Nigeria.jpg"/>
          <p:cNvPicPr preferRelativeResize="0"/>
          <p:nvPr/>
        </p:nvPicPr>
        <p:blipFill rotWithShape="1">
          <a:blip r:embed="rId4">
            <a:alphaModFix/>
          </a:blip>
          <a:srcRect/>
          <a:stretch/>
        </p:blipFill>
        <p:spPr>
          <a:xfrm>
            <a:off x="0" y="0"/>
            <a:ext cx="6831213" cy="5143500"/>
          </a:xfrm>
          <a:prstGeom prst="rect">
            <a:avLst/>
          </a:prstGeom>
          <a:noFill/>
          <a:ln>
            <a:noFill/>
          </a:ln>
        </p:spPr>
      </p:pic>
      <p:pic>
        <p:nvPicPr>
          <p:cNvPr id="199" name="Google Shape;199;p24" title="Screenshot 2025-05-24 at 2.34.28 PM.png"/>
          <p:cNvPicPr preferRelativeResize="0"/>
          <p:nvPr/>
        </p:nvPicPr>
        <p:blipFill rotWithShape="1">
          <a:blip r:embed="rId5">
            <a:alphaModFix/>
          </a:blip>
          <a:srcRect/>
          <a:stretch/>
        </p:blipFill>
        <p:spPr>
          <a:xfrm>
            <a:off x="6831225" y="0"/>
            <a:ext cx="2312775" cy="5143500"/>
          </a:xfrm>
          <a:prstGeom prst="rect">
            <a:avLst/>
          </a:prstGeom>
          <a:noFill/>
          <a:ln>
            <a:noFill/>
          </a:ln>
        </p:spPr>
      </p:pic>
      <p:pic>
        <p:nvPicPr>
          <p:cNvPr id="200" name="Google Shape;200;p24" title="Screenshot 2025-05-24 at 2.35.42 PM.png"/>
          <p:cNvPicPr preferRelativeResize="0"/>
          <p:nvPr/>
        </p:nvPicPr>
        <p:blipFill rotWithShape="1">
          <a:blip r:embed="rId6">
            <a:alphaModFix/>
          </a:blip>
          <a:srcRect/>
          <a:stretch/>
        </p:blipFill>
        <p:spPr>
          <a:xfrm>
            <a:off x="6831225" y="0"/>
            <a:ext cx="2312775" cy="5143500"/>
          </a:xfrm>
          <a:prstGeom prst="rect">
            <a:avLst/>
          </a:prstGeom>
          <a:noFill/>
          <a:ln>
            <a:noFill/>
          </a:ln>
        </p:spPr>
      </p:pic>
      <p:pic>
        <p:nvPicPr>
          <p:cNvPr id="201" name="Google Shape;201;p24"/>
          <p:cNvPicPr preferRelativeResize="0"/>
          <p:nvPr/>
        </p:nvPicPr>
        <p:blipFill rotWithShape="1">
          <a:blip r:embed="rId7">
            <a:alphaModFix/>
          </a:blip>
          <a:srcRect l="30613" t="11840" b="9120"/>
          <a:stretch/>
        </p:blipFill>
        <p:spPr>
          <a:xfrm flipH="1">
            <a:off x="5771698" y="-33200"/>
            <a:ext cx="3372302" cy="5209900"/>
          </a:xfrm>
          <a:prstGeom prst="rect">
            <a:avLst/>
          </a:prstGeom>
          <a:noFill/>
          <a:ln>
            <a:noFill/>
          </a:ln>
        </p:spPr>
      </p:pic>
      <p:sp>
        <p:nvSpPr>
          <p:cNvPr id="202" name="Google Shape;202;p24"/>
          <p:cNvSpPr txBox="1"/>
          <p:nvPr/>
        </p:nvSpPr>
        <p:spPr>
          <a:xfrm>
            <a:off x="6211800" y="1858949"/>
            <a:ext cx="2751300" cy="1602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3900" b="0" i="0" u="none" strike="noStrike" cap="none" dirty="0">
                <a:solidFill>
                  <a:schemeClr val="dk1"/>
                </a:solidFill>
                <a:latin typeface="Arial Rounded"/>
                <a:ea typeface="Arial Rounded"/>
                <a:cs typeface="Arial Rounded"/>
                <a:sym typeface="Arial Rounded"/>
              </a:rPr>
              <a:t>Femmes  &amp; </a:t>
            </a:r>
            <a:r>
              <a:rPr lang="fr-FR" sz="3900" b="0" i="0" u="none" strike="noStrike" cap="none" dirty="0">
                <a:solidFill>
                  <a:schemeClr val="dk1"/>
                </a:solidFill>
                <a:latin typeface="Arial Rounded"/>
                <a:ea typeface="Arial Rounded"/>
                <a:cs typeface="Arial Rounded"/>
                <a:sym typeface="Arial Rounded"/>
              </a:rPr>
              <a:t>Filles</a:t>
            </a:r>
            <a:endParaRPr sz="3900" b="0" i="0" u="none" strike="noStrike" cap="none" dirty="0">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B0F00"/>
        </a:solidFill>
        <a:effectLst/>
      </p:bgPr>
    </p:bg>
    <p:spTree>
      <p:nvGrpSpPr>
        <p:cNvPr id="1" name="Shape 206"/>
        <p:cNvGrpSpPr/>
        <p:nvPr/>
      </p:nvGrpSpPr>
      <p:grpSpPr>
        <a:xfrm>
          <a:off x="0" y="0"/>
          <a:ext cx="0" cy="0"/>
          <a:chOff x="0" y="0"/>
          <a:chExt cx="0" cy="0"/>
        </a:xfrm>
      </p:grpSpPr>
      <p:pic>
        <p:nvPicPr>
          <p:cNvPr id="207" name="Google Shape;207;p25" title="27 Eba for sale (made from garri) ©WDP Nigeria.jpg"/>
          <p:cNvPicPr preferRelativeResize="0"/>
          <p:nvPr/>
        </p:nvPicPr>
        <p:blipFill rotWithShape="1">
          <a:blip r:embed="rId3">
            <a:alphaModFix/>
          </a:blip>
          <a:srcRect l="8079" t="8104" b="14918"/>
          <a:stretch/>
        </p:blipFill>
        <p:spPr>
          <a:xfrm>
            <a:off x="2268600" y="0"/>
            <a:ext cx="4606800" cy="5143500"/>
          </a:xfrm>
          <a:prstGeom prst="roundRect">
            <a:avLst>
              <a:gd name="adj" fmla="val 16667"/>
            </a:avLst>
          </a:prstGeom>
          <a:noFill/>
          <a:ln>
            <a:noFill/>
          </a:ln>
        </p:spPr>
      </p:pic>
      <p:sp>
        <p:nvSpPr>
          <p:cNvPr id="2" name="ZoneTexte 1"/>
          <p:cNvSpPr txBox="1"/>
          <p:nvPr/>
        </p:nvSpPr>
        <p:spPr>
          <a:xfrm>
            <a:off x="217714" y="1364343"/>
            <a:ext cx="1966686" cy="954107"/>
          </a:xfrm>
          <a:prstGeom prst="rect">
            <a:avLst/>
          </a:prstGeom>
          <a:noFill/>
        </p:spPr>
        <p:txBody>
          <a:bodyPr wrap="square" rtlCol="0">
            <a:spAutoFit/>
          </a:bodyPr>
          <a:lstStyle/>
          <a:p>
            <a:pPr fontAlgn="base"/>
            <a:r>
              <a:rPr lang="fr-FR" b="1">
                <a:solidFill>
                  <a:schemeClr val="bg1"/>
                </a:solidFill>
              </a:rPr>
              <a:t> </a:t>
            </a:r>
          </a:p>
          <a:p>
            <a:pPr fontAlgn="base"/>
            <a:r>
              <a:rPr lang="fr-FR" b="1">
                <a:solidFill>
                  <a:schemeClr val="bg1"/>
                </a:solidFill>
              </a:rPr>
              <a:t>Eba à vendre (fabriqué à partir de garri)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pic>
        <p:nvPicPr>
          <p:cNvPr id="212" name="Google Shape;212;p26" title="28 Girls Leadership Program in Minna © Attribution-NonCommercial-NoDerivs 2.0 Generic.jpg"/>
          <p:cNvPicPr preferRelativeResize="0"/>
          <p:nvPr/>
        </p:nvPicPr>
        <p:blipFill rotWithShape="1">
          <a:blip r:embed="rId4">
            <a:alphaModFix/>
          </a:blip>
          <a:srcRect/>
          <a:stretch/>
        </p:blipFill>
        <p:spPr>
          <a:xfrm>
            <a:off x="713408" y="0"/>
            <a:ext cx="7717200" cy="5143500"/>
          </a:xfrm>
          <a:prstGeom prst="roundRect">
            <a:avLst>
              <a:gd name="adj" fmla="val 16667"/>
            </a:avLst>
          </a:prstGeom>
          <a:noFill/>
          <a:ln>
            <a:noFill/>
          </a:ln>
        </p:spPr>
      </p:pic>
      <p:sp>
        <p:nvSpPr>
          <p:cNvPr id="2" name="ZoneTexte 1"/>
          <p:cNvSpPr txBox="1"/>
          <p:nvPr/>
        </p:nvSpPr>
        <p:spPr>
          <a:xfrm>
            <a:off x="1" y="3592286"/>
            <a:ext cx="2576286" cy="523220"/>
          </a:xfrm>
          <a:prstGeom prst="rect">
            <a:avLst/>
          </a:prstGeom>
          <a:noFill/>
        </p:spPr>
        <p:txBody>
          <a:bodyPr wrap="square" rtlCol="0">
            <a:spAutoFit/>
          </a:bodyPr>
          <a:lstStyle/>
          <a:p>
            <a:r>
              <a:rPr lang="fr-FR" b="1" dirty="0">
                <a:solidFill>
                  <a:schemeClr val="bg1"/>
                </a:solidFill>
              </a:rPr>
              <a:t>Programme de lutte contre les mariages précoces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pic>
        <p:nvPicPr>
          <p:cNvPr id="217" name="Google Shape;217;p27" title="29 Nigerian Naira © Attribution-NonCommercial-ShareAlike 2.0 Generic.jpg"/>
          <p:cNvPicPr preferRelativeResize="0"/>
          <p:nvPr/>
        </p:nvPicPr>
        <p:blipFill rotWithShape="1">
          <a:blip r:embed="rId3">
            <a:alphaModFix/>
          </a:blip>
          <a:srcRect r="15938"/>
          <a:stretch/>
        </p:blipFill>
        <p:spPr>
          <a:xfrm>
            <a:off x="4946126" y="0"/>
            <a:ext cx="4197874" cy="5143500"/>
          </a:xfrm>
          <a:prstGeom prst="rect">
            <a:avLst/>
          </a:prstGeom>
          <a:noFill/>
          <a:ln>
            <a:noFill/>
          </a:ln>
        </p:spPr>
      </p:pic>
      <p:pic>
        <p:nvPicPr>
          <p:cNvPr id="218" name="Google Shape;218;p27" title="29 Nigerian Naira © Attribution-NonCommercial-ShareAlike 2.0 Generic.jpg"/>
          <p:cNvPicPr preferRelativeResize="0"/>
          <p:nvPr/>
        </p:nvPicPr>
        <p:blipFill rotWithShape="1">
          <a:blip r:embed="rId3">
            <a:alphaModFix/>
          </a:blip>
          <a:srcRect/>
          <a:stretch/>
        </p:blipFill>
        <p:spPr>
          <a:xfrm>
            <a:off x="-47570" y="0"/>
            <a:ext cx="4993689" cy="5143500"/>
          </a:xfrm>
          <a:prstGeom prst="rect">
            <a:avLst/>
          </a:prstGeom>
          <a:noFill/>
          <a:ln>
            <a:noFill/>
          </a:ln>
        </p:spPr>
      </p:pic>
      <p:pic>
        <p:nvPicPr>
          <p:cNvPr id="219" name="Google Shape;219;p27"/>
          <p:cNvPicPr preferRelativeResize="0"/>
          <p:nvPr/>
        </p:nvPicPr>
        <p:blipFill rotWithShape="1">
          <a:blip r:embed="rId4">
            <a:alphaModFix/>
          </a:blip>
          <a:srcRect l="30613" t="11840" b="9120"/>
          <a:stretch/>
        </p:blipFill>
        <p:spPr>
          <a:xfrm flipH="1">
            <a:off x="5217425" y="-33200"/>
            <a:ext cx="3926575" cy="5209900"/>
          </a:xfrm>
          <a:prstGeom prst="rect">
            <a:avLst/>
          </a:prstGeom>
          <a:noFill/>
          <a:ln>
            <a:noFill/>
          </a:ln>
        </p:spPr>
      </p:pic>
      <p:sp>
        <p:nvSpPr>
          <p:cNvPr id="220" name="Google Shape;220;p27"/>
          <p:cNvSpPr txBox="1"/>
          <p:nvPr/>
        </p:nvSpPr>
        <p:spPr>
          <a:xfrm>
            <a:off x="6161175" y="2086050"/>
            <a:ext cx="27513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3900" b="0" i="0" u="none" strike="noStrike" cap="none" dirty="0">
                <a:solidFill>
                  <a:schemeClr val="dk1"/>
                </a:solidFill>
                <a:latin typeface="Arial Rounded"/>
                <a:ea typeface="Arial Rounded"/>
                <a:cs typeface="Arial Rounded"/>
                <a:sym typeface="Arial Rounded"/>
              </a:rPr>
              <a:t>Economie</a:t>
            </a:r>
            <a:endParaRPr sz="3900" b="0" i="0" u="none" strike="noStrike" cap="none" dirty="0">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3900"/>
              <a:buFont typeface="Arial"/>
              <a:buNone/>
            </a:pPr>
            <a:endParaRPr sz="39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34736"/>
        </a:solidFill>
        <a:effectLst/>
      </p:bgPr>
    </p:bg>
    <p:spTree>
      <p:nvGrpSpPr>
        <p:cNvPr id="1" name="Shape 224"/>
        <p:cNvGrpSpPr/>
        <p:nvPr/>
      </p:nvGrpSpPr>
      <p:grpSpPr>
        <a:xfrm>
          <a:off x="0" y="0"/>
          <a:ext cx="0" cy="0"/>
          <a:chOff x="0" y="0"/>
          <a:chExt cx="0" cy="0"/>
        </a:xfrm>
      </p:grpSpPr>
      <p:pic>
        <p:nvPicPr>
          <p:cNvPr id="225" name="Google Shape;225;p28" title="30 Central Bank ©WDP Nigeria.jpg"/>
          <p:cNvPicPr preferRelativeResize="0"/>
          <p:nvPr/>
        </p:nvPicPr>
        <p:blipFill rotWithShape="1">
          <a:blip r:embed="rId3">
            <a:alphaModFix/>
          </a:blip>
          <a:srcRect/>
          <a:stretch/>
        </p:blipFill>
        <p:spPr>
          <a:xfrm>
            <a:off x="1172475" y="0"/>
            <a:ext cx="6858000" cy="5143500"/>
          </a:xfrm>
          <a:prstGeom prst="roundRect">
            <a:avLst>
              <a:gd name="adj" fmla="val 16667"/>
            </a:avLst>
          </a:prstGeom>
          <a:noFill/>
          <a:ln>
            <a:noFill/>
          </a:ln>
        </p:spPr>
      </p:pic>
      <p:sp>
        <p:nvSpPr>
          <p:cNvPr id="2" name="ZoneTexte 1"/>
          <p:cNvSpPr txBox="1"/>
          <p:nvPr/>
        </p:nvSpPr>
        <p:spPr>
          <a:xfrm>
            <a:off x="101600" y="4484914"/>
            <a:ext cx="1828800" cy="307777"/>
          </a:xfrm>
          <a:prstGeom prst="rect">
            <a:avLst/>
          </a:prstGeom>
          <a:noFill/>
        </p:spPr>
        <p:txBody>
          <a:bodyPr wrap="square" rtlCol="0">
            <a:spAutoFit/>
          </a:bodyPr>
          <a:lstStyle/>
          <a:p>
            <a:r>
              <a:rPr lang="fr-FR" b="1" dirty="0">
                <a:solidFill>
                  <a:schemeClr val="bg1"/>
                </a:solidFill>
              </a:rPr>
              <a:t>La banque centrale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pic>
        <p:nvPicPr>
          <p:cNvPr id="72" name="Google Shape;72;p3" title="04 Coconut tree ©WDP Nigeria.jpg"/>
          <p:cNvPicPr preferRelativeResize="0"/>
          <p:nvPr/>
        </p:nvPicPr>
        <p:blipFill rotWithShape="1">
          <a:blip r:embed="rId4">
            <a:alphaModFix/>
          </a:blip>
          <a:srcRect/>
          <a:stretch/>
        </p:blipFill>
        <p:spPr>
          <a:xfrm>
            <a:off x="5109300" y="186750"/>
            <a:ext cx="3577500" cy="4770000"/>
          </a:xfrm>
          <a:prstGeom prst="roundRect">
            <a:avLst>
              <a:gd name="adj" fmla="val 16667"/>
            </a:avLst>
          </a:prstGeom>
          <a:noFill/>
          <a:ln>
            <a:noFill/>
          </a:ln>
        </p:spPr>
      </p:pic>
      <p:pic>
        <p:nvPicPr>
          <p:cNvPr id="73" name="Google Shape;73;p3" title="03 Mango tree ©WDP Nigeria.jpg"/>
          <p:cNvPicPr preferRelativeResize="0"/>
          <p:nvPr/>
        </p:nvPicPr>
        <p:blipFill rotWithShape="1">
          <a:blip r:embed="rId5">
            <a:alphaModFix/>
          </a:blip>
          <a:srcRect l="9812" t="9367" r="28625" b="3249"/>
          <a:stretch/>
        </p:blipFill>
        <p:spPr>
          <a:xfrm>
            <a:off x="429703" y="186750"/>
            <a:ext cx="4480800" cy="4770000"/>
          </a:xfrm>
          <a:prstGeom prst="roundRect">
            <a:avLst>
              <a:gd name="adj" fmla="val 1666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29" title="31 WDP Nigeria fabric ©WDPIC.JPG"/>
          <p:cNvPicPr preferRelativeResize="0"/>
          <p:nvPr/>
        </p:nvPicPr>
        <p:blipFill rotWithShape="1">
          <a:blip r:embed="rId3">
            <a:alphaModFix/>
          </a:blip>
          <a:srcRect l="3836" r="3502"/>
          <a:stretch/>
        </p:blipFill>
        <p:spPr>
          <a:xfrm>
            <a:off x="3794325" y="0"/>
            <a:ext cx="3794323" cy="5143501"/>
          </a:xfrm>
          <a:prstGeom prst="rect">
            <a:avLst/>
          </a:prstGeom>
          <a:noFill/>
          <a:ln>
            <a:noFill/>
          </a:ln>
        </p:spPr>
      </p:pic>
      <p:pic>
        <p:nvPicPr>
          <p:cNvPr id="231" name="Google Shape;231;p29" title="31 WDP Nigeria fabric ©WDPIC.JPG"/>
          <p:cNvPicPr preferRelativeResize="0"/>
          <p:nvPr/>
        </p:nvPicPr>
        <p:blipFill rotWithShape="1">
          <a:blip r:embed="rId3">
            <a:alphaModFix/>
          </a:blip>
          <a:srcRect l="3836" r="3502"/>
          <a:stretch/>
        </p:blipFill>
        <p:spPr>
          <a:xfrm>
            <a:off x="0" y="0"/>
            <a:ext cx="3794323" cy="5143501"/>
          </a:xfrm>
          <a:prstGeom prst="rect">
            <a:avLst/>
          </a:prstGeom>
          <a:noFill/>
          <a:ln>
            <a:noFill/>
          </a:ln>
        </p:spPr>
      </p:pic>
      <p:pic>
        <p:nvPicPr>
          <p:cNvPr id="232" name="Google Shape;232;p29" title="31 WDP Nigeria fabric ©WDPIC.JPG"/>
          <p:cNvPicPr preferRelativeResize="0"/>
          <p:nvPr/>
        </p:nvPicPr>
        <p:blipFill rotWithShape="1">
          <a:blip r:embed="rId3">
            <a:alphaModFix/>
          </a:blip>
          <a:srcRect r="61322"/>
          <a:stretch/>
        </p:blipFill>
        <p:spPr>
          <a:xfrm>
            <a:off x="7543350" y="0"/>
            <a:ext cx="1600650" cy="5143501"/>
          </a:xfrm>
          <a:prstGeom prst="rect">
            <a:avLst/>
          </a:prstGeom>
          <a:noFill/>
          <a:ln>
            <a:noFill/>
          </a:ln>
        </p:spPr>
      </p:pic>
      <p:pic>
        <p:nvPicPr>
          <p:cNvPr id="233" name="Google Shape;233;p29"/>
          <p:cNvPicPr preferRelativeResize="0"/>
          <p:nvPr/>
        </p:nvPicPr>
        <p:blipFill rotWithShape="1">
          <a:blip r:embed="rId4">
            <a:alphaModFix/>
          </a:blip>
          <a:srcRect l="30613" t="11840" b="9120"/>
          <a:stretch/>
        </p:blipFill>
        <p:spPr>
          <a:xfrm flipH="1">
            <a:off x="5000626" y="0"/>
            <a:ext cx="4143374" cy="5209900"/>
          </a:xfrm>
          <a:prstGeom prst="rect">
            <a:avLst/>
          </a:prstGeom>
          <a:noFill/>
          <a:ln>
            <a:noFill/>
          </a:ln>
        </p:spPr>
      </p:pic>
      <p:sp>
        <p:nvSpPr>
          <p:cNvPr id="234" name="Google Shape;234;p29"/>
          <p:cNvSpPr txBox="1"/>
          <p:nvPr/>
        </p:nvSpPr>
        <p:spPr>
          <a:xfrm>
            <a:off x="6019025" y="2119250"/>
            <a:ext cx="27513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3900" b="0" i="0" u="none" strike="noStrike" cap="none" dirty="0">
                <a:solidFill>
                  <a:schemeClr val="dk1"/>
                </a:solidFill>
                <a:latin typeface="Arial Rounded"/>
                <a:ea typeface="Arial Rounded"/>
                <a:cs typeface="Arial Rounded"/>
                <a:sym typeface="Arial Rounded"/>
              </a:rPr>
              <a:t>Histoire</a:t>
            </a:r>
            <a:endParaRPr sz="3900" b="0"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3900"/>
              <a:buFont typeface="Arial"/>
              <a:buNone/>
            </a:pPr>
            <a:endParaRPr sz="39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pic>
        <p:nvPicPr>
          <p:cNvPr id="239" name="Google Shape;239;p30" title="32 WDP Nigeria worshipping at Methodist Church of the Trinity Tinubu - Lagos ©WDPIC.JPG"/>
          <p:cNvPicPr preferRelativeResize="0"/>
          <p:nvPr/>
        </p:nvPicPr>
        <p:blipFill rotWithShape="1">
          <a:blip r:embed="rId4">
            <a:alphaModFix/>
          </a:blip>
          <a:srcRect/>
          <a:stretch/>
        </p:blipFill>
        <p:spPr>
          <a:xfrm>
            <a:off x="1143000" y="0"/>
            <a:ext cx="6858000" cy="5143500"/>
          </a:xfrm>
          <a:prstGeom prst="roundRect">
            <a:avLst>
              <a:gd name="adj" fmla="val 16667"/>
            </a:avLst>
          </a:prstGeom>
          <a:noFill/>
          <a:ln>
            <a:noFill/>
          </a:ln>
        </p:spPr>
      </p:pic>
      <p:sp>
        <p:nvSpPr>
          <p:cNvPr id="2" name="ZoneTexte 1"/>
          <p:cNvSpPr txBox="1"/>
          <p:nvPr/>
        </p:nvSpPr>
        <p:spPr>
          <a:xfrm>
            <a:off x="312057" y="4238171"/>
            <a:ext cx="1567543" cy="307777"/>
          </a:xfrm>
          <a:prstGeom prst="rect">
            <a:avLst/>
          </a:prstGeom>
          <a:noFill/>
        </p:spPr>
        <p:txBody>
          <a:bodyPr wrap="square" rtlCol="0">
            <a:spAutoFit/>
          </a:bodyPr>
          <a:lstStyle/>
          <a:p>
            <a:r>
              <a:rPr lang="fr-FR" b="1" dirty="0">
                <a:solidFill>
                  <a:schemeClr val="bg1"/>
                </a:solidFill>
              </a:rPr>
              <a:t>En prière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F3A00"/>
        </a:solidFill>
        <a:effectLst/>
      </p:bgPr>
    </p:bg>
    <p:spTree>
      <p:nvGrpSpPr>
        <p:cNvPr id="1" name="Shape 243"/>
        <p:cNvGrpSpPr/>
        <p:nvPr/>
      </p:nvGrpSpPr>
      <p:grpSpPr>
        <a:xfrm>
          <a:off x="0" y="0"/>
          <a:ext cx="0" cy="0"/>
          <a:chOff x="0" y="0"/>
          <a:chExt cx="0" cy="0"/>
        </a:xfrm>
      </p:grpSpPr>
      <p:pic>
        <p:nvPicPr>
          <p:cNvPr id="244" name="Google Shape;244;p31" title="33 WDP Nigeria writer workshop ©WDPIC.jpg"/>
          <p:cNvPicPr preferRelativeResize="0"/>
          <p:nvPr/>
        </p:nvPicPr>
        <p:blipFill rotWithShape="1">
          <a:blip r:embed="rId3">
            <a:alphaModFix/>
          </a:blip>
          <a:srcRect l="8642" r="10957"/>
          <a:stretch/>
        </p:blipFill>
        <p:spPr>
          <a:xfrm>
            <a:off x="3923427" y="246000"/>
            <a:ext cx="5031000" cy="4651500"/>
          </a:xfrm>
          <a:prstGeom prst="roundRect">
            <a:avLst>
              <a:gd name="adj" fmla="val 16667"/>
            </a:avLst>
          </a:prstGeom>
          <a:noFill/>
          <a:ln>
            <a:noFill/>
          </a:ln>
        </p:spPr>
      </p:pic>
      <p:pic>
        <p:nvPicPr>
          <p:cNvPr id="245" name="Google Shape;245;p31" title="34 Florence Uche, Katie Reimer &amp; Lillian Ijeoma ©WDPIC.JPG"/>
          <p:cNvPicPr preferRelativeResize="0"/>
          <p:nvPr/>
        </p:nvPicPr>
        <p:blipFill rotWithShape="1">
          <a:blip r:embed="rId4">
            <a:alphaModFix/>
          </a:blip>
          <a:srcRect/>
          <a:stretch/>
        </p:blipFill>
        <p:spPr>
          <a:xfrm>
            <a:off x="189550" y="246000"/>
            <a:ext cx="3519900" cy="4651500"/>
          </a:xfrm>
          <a:prstGeom prst="roundRect">
            <a:avLst>
              <a:gd name="adj" fmla="val 16667"/>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3429" y="1386114"/>
            <a:ext cx="7518400" cy="2308324"/>
          </a:xfrm>
          <a:prstGeom prst="rect">
            <a:avLst/>
          </a:prstGeom>
          <a:noFill/>
        </p:spPr>
        <p:txBody>
          <a:bodyPr wrap="square" rtlCol="0">
            <a:spAutoFit/>
          </a:bodyPr>
          <a:lstStyle/>
          <a:p>
            <a:pPr algn="just" fontAlgn="base"/>
            <a:r>
              <a:rPr lang="fr-FR" sz="2400" dirty="0"/>
              <a:t>En août 2017, au Brésil, lors de la réunion internationale du Comité International de la JMP (le CI-JMP), la JMP du Nigéria a été choisie pour devenir le comité rédacteur pour l’année 2026 et le thème  «  Venez ! Je vous donnerai du repos » (Matthieu 11,28) lui a été attribué. </a:t>
            </a:r>
          </a:p>
        </p:txBody>
      </p:sp>
    </p:spTree>
    <p:extLst>
      <p:ext uri="{BB962C8B-B14F-4D97-AF65-F5344CB8AC3E}">
        <p14:creationId xmlns:p14="http://schemas.microsoft.com/office/powerpoint/2010/main" val="1674625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A253D"/>
        </a:solidFill>
        <a:effectLst/>
      </p:bgPr>
    </p:bg>
    <p:spTree>
      <p:nvGrpSpPr>
        <p:cNvPr id="1" name="Shape 249"/>
        <p:cNvGrpSpPr/>
        <p:nvPr/>
      </p:nvGrpSpPr>
      <p:grpSpPr>
        <a:xfrm>
          <a:off x="0" y="0"/>
          <a:ext cx="0" cy="0"/>
          <a:chOff x="0" y="0"/>
          <a:chExt cx="0" cy="0"/>
        </a:xfrm>
      </p:grpSpPr>
      <p:pic>
        <p:nvPicPr>
          <p:cNvPr id="250" name="Google Shape;250;p32" title="35 WDP Nigeria workshop - Group photo ©WDPIC.JPG"/>
          <p:cNvPicPr preferRelativeResize="0"/>
          <p:nvPr/>
        </p:nvPicPr>
        <p:blipFill rotWithShape="1">
          <a:blip r:embed="rId3">
            <a:alphaModFix/>
          </a:blip>
          <a:srcRect t="7408" r="8044" b="4181"/>
          <a:stretch/>
        </p:blipFill>
        <p:spPr>
          <a:xfrm>
            <a:off x="811257" y="36286"/>
            <a:ext cx="7231200" cy="5214300"/>
          </a:xfrm>
          <a:prstGeom prst="roundRect">
            <a:avLst>
              <a:gd name="adj" fmla="val 16667"/>
            </a:avLst>
          </a:prstGeom>
          <a:noFill/>
          <a:ln>
            <a:noFill/>
          </a:ln>
        </p:spPr>
      </p:pic>
      <p:sp>
        <p:nvSpPr>
          <p:cNvPr id="2" name="ZoneTexte 1"/>
          <p:cNvSpPr txBox="1"/>
          <p:nvPr/>
        </p:nvSpPr>
        <p:spPr>
          <a:xfrm>
            <a:off x="6050371" y="4767943"/>
            <a:ext cx="3093629" cy="307777"/>
          </a:xfrm>
          <a:prstGeom prst="rect">
            <a:avLst/>
          </a:prstGeom>
          <a:noFill/>
        </p:spPr>
        <p:txBody>
          <a:bodyPr wrap="square" rtlCol="0">
            <a:spAutoFit/>
          </a:bodyPr>
          <a:lstStyle/>
          <a:p>
            <a:r>
              <a:rPr lang="fr-FR" b="1" dirty="0">
                <a:solidFill>
                  <a:schemeClr val="bg1"/>
                </a:solidFill>
              </a:rPr>
              <a:t>Atelier d’écriture de la JMP 2026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A8F23"/>
        </a:solidFill>
        <a:effectLst/>
      </p:bgPr>
    </p:bg>
    <p:spTree>
      <p:nvGrpSpPr>
        <p:cNvPr id="1" name="Shape 254"/>
        <p:cNvGrpSpPr/>
        <p:nvPr/>
      </p:nvGrpSpPr>
      <p:grpSpPr>
        <a:xfrm>
          <a:off x="0" y="0"/>
          <a:ext cx="0" cy="0"/>
          <a:chOff x="0" y="0"/>
          <a:chExt cx="0" cy="0"/>
        </a:xfrm>
      </p:grpSpPr>
      <p:pic>
        <p:nvPicPr>
          <p:cNvPr id="255" name="Google Shape;255;p33" title="36 Thanksgiving Worship April 30, 2022 ©WDPIC.JPG"/>
          <p:cNvPicPr preferRelativeResize="0"/>
          <p:nvPr/>
        </p:nvPicPr>
        <p:blipFill rotWithShape="1">
          <a:blip r:embed="rId3">
            <a:alphaModFix/>
          </a:blip>
          <a:srcRect/>
          <a:stretch/>
        </p:blipFill>
        <p:spPr>
          <a:xfrm>
            <a:off x="1974850" y="0"/>
            <a:ext cx="6858000" cy="5143500"/>
          </a:xfrm>
          <a:prstGeom prst="roundRect">
            <a:avLst>
              <a:gd name="adj" fmla="val 16667"/>
            </a:avLst>
          </a:prstGeom>
          <a:noFill/>
          <a:ln>
            <a:noFill/>
          </a:ln>
        </p:spPr>
      </p:pic>
      <p:sp>
        <p:nvSpPr>
          <p:cNvPr id="2" name="ZoneTexte 1"/>
          <p:cNvSpPr txBox="1"/>
          <p:nvPr/>
        </p:nvSpPr>
        <p:spPr>
          <a:xfrm>
            <a:off x="58056" y="4666343"/>
            <a:ext cx="2155372" cy="307777"/>
          </a:xfrm>
          <a:prstGeom prst="rect">
            <a:avLst/>
          </a:prstGeom>
          <a:noFill/>
        </p:spPr>
        <p:txBody>
          <a:bodyPr wrap="square" rtlCol="0">
            <a:spAutoFit/>
          </a:bodyPr>
          <a:lstStyle/>
          <a:p>
            <a:r>
              <a:rPr lang="fr-FR" b="1" dirty="0">
                <a:solidFill>
                  <a:schemeClr val="bg1"/>
                </a:solidFill>
              </a:rPr>
              <a:t>Culte d’action de grâce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B1731"/>
        </a:solidFill>
        <a:effectLst/>
      </p:bgPr>
    </p:bg>
    <p:spTree>
      <p:nvGrpSpPr>
        <p:cNvPr id="1" name="Shape 259"/>
        <p:cNvGrpSpPr/>
        <p:nvPr/>
      </p:nvGrpSpPr>
      <p:grpSpPr>
        <a:xfrm>
          <a:off x="0" y="0"/>
          <a:ext cx="0" cy="0"/>
          <a:chOff x="0" y="0"/>
          <a:chExt cx="0" cy="0"/>
        </a:xfrm>
      </p:grpSpPr>
      <p:pic>
        <p:nvPicPr>
          <p:cNvPr id="260" name="Google Shape;260;p34" title="37 WDP Nigeria - Thursdays in Black ©WDPIC.JPG"/>
          <p:cNvPicPr preferRelativeResize="0"/>
          <p:nvPr/>
        </p:nvPicPr>
        <p:blipFill rotWithShape="1">
          <a:blip r:embed="rId3">
            <a:alphaModFix/>
          </a:blip>
          <a:srcRect/>
          <a:stretch/>
        </p:blipFill>
        <p:spPr>
          <a:xfrm>
            <a:off x="1854199" y="0"/>
            <a:ext cx="6858000" cy="5143500"/>
          </a:xfrm>
          <a:prstGeom prst="roundRect">
            <a:avLst>
              <a:gd name="adj" fmla="val 16667"/>
            </a:avLst>
          </a:prstGeom>
          <a:noFill/>
          <a:ln>
            <a:noFill/>
          </a:ln>
        </p:spPr>
      </p:pic>
      <p:sp>
        <p:nvSpPr>
          <p:cNvPr id="2" name="ZoneTexte 1"/>
          <p:cNvSpPr txBox="1"/>
          <p:nvPr/>
        </p:nvSpPr>
        <p:spPr>
          <a:xfrm>
            <a:off x="116114" y="3926114"/>
            <a:ext cx="1879600" cy="307777"/>
          </a:xfrm>
          <a:prstGeom prst="rect">
            <a:avLst/>
          </a:prstGeom>
          <a:noFill/>
        </p:spPr>
        <p:txBody>
          <a:bodyPr wrap="square" rtlCol="0">
            <a:spAutoFit/>
          </a:bodyPr>
          <a:lstStyle/>
          <a:p>
            <a:r>
              <a:rPr lang="fr-FR" b="1" dirty="0">
                <a:solidFill>
                  <a:schemeClr val="bg1"/>
                </a:solidFill>
              </a:rPr>
              <a:t>Jeudi en noir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pic>
        <p:nvPicPr>
          <p:cNvPr id="265" name="Google Shape;265;p35" title="38 WDP Nigeria workshop ©WDPIC.jpg"/>
          <p:cNvPicPr preferRelativeResize="0"/>
          <p:nvPr/>
        </p:nvPicPr>
        <p:blipFill rotWithShape="1">
          <a:blip r:embed="rId4">
            <a:alphaModFix/>
          </a:blip>
          <a:srcRect t="15022"/>
          <a:stretch/>
        </p:blipFill>
        <p:spPr>
          <a:xfrm>
            <a:off x="1095830" y="84620"/>
            <a:ext cx="7975600" cy="5058880"/>
          </a:xfrm>
          <a:prstGeom prst="roundRect">
            <a:avLst>
              <a:gd name="adj" fmla="val 16667"/>
            </a:avLst>
          </a:prstGeom>
          <a:noFill/>
          <a:ln>
            <a:noFill/>
          </a:ln>
        </p:spPr>
      </p:pic>
      <p:sp>
        <p:nvSpPr>
          <p:cNvPr id="2" name="ZoneTexte 1"/>
          <p:cNvSpPr txBox="1"/>
          <p:nvPr/>
        </p:nvSpPr>
        <p:spPr>
          <a:xfrm>
            <a:off x="79829" y="4835723"/>
            <a:ext cx="2438400" cy="307777"/>
          </a:xfrm>
          <a:prstGeom prst="rect">
            <a:avLst/>
          </a:prstGeom>
          <a:noFill/>
        </p:spPr>
        <p:txBody>
          <a:bodyPr wrap="square" rtlCol="0">
            <a:spAutoFit/>
          </a:bodyPr>
          <a:lstStyle/>
          <a:p>
            <a:r>
              <a:rPr lang="fr-FR" b="1" dirty="0">
                <a:solidFill>
                  <a:schemeClr val="bg1"/>
                </a:solidFill>
              </a:rPr>
              <a:t>Atelier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pic>
        <p:nvPicPr>
          <p:cNvPr id="270" name="Google Shape;270;p36" title="39 WDP Nigeria workshop 2 ©WDPIC.JPG"/>
          <p:cNvPicPr preferRelativeResize="0"/>
          <p:nvPr/>
        </p:nvPicPr>
        <p:blipFill rotWithShape="1">
          <a:blip r:embed="rId4">
            <a:alphaModFix/>
          </a:blip>
          <a:srcRect t="10087" b="14910"/>
          <a:stretch/>
        </p:blipFill>
        <p:spPr>
          <a:xfrm>
            <a:off x="0" y="0"/>
            <a:ext cx="9144000" cy="5143500"/>
          </a:xfrm>
          <a:prstGeom prst="roundRect">
            <a:avLst>
              <a:gd name="adj" fmla="val 16667"/>
            </a:avLst>
          </a:prstGeom>
          <a:noFill/>
          <a:ln>
            <a:noFill/>
          </a:ln>
        </p:spPr>
      </p:pic>
      <p:sp>
        <p:nvSpPr>
          <p:cNvPr id="2" name="ZoneTexte 1"/>
          <p:cNvSpPr txBox="1"/>
          <p:nvPr/>
        </p:nvSpPr>
        <p:spPr>
          <a:xfrm>
            <a:off x="4397830" y="4775199"/>
            <a:ext cx="950686" cy="307777"/>
          </a:xfrm>
          <a:prstGeom prst="rect">
            <a:avLst/>
          </a:prstGeom>
          <a:noFill/>
        </p:spPr>
        <p:txBody>
          <a:bodyPr wrap="square" rtlCol="0">
            <a:spAutoFit/>
          </a:bodyPr>
          <a:lstStyle/>
          <a:p>
            <a:r>
              <a:rPr lang="fr-FR" b="1" dirty="0"/>
              <a:t>Atelier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pic>
        <p:nvPicPr>
          <p:cNvPr id="275" name="Google Shape;275;p37" title="40 Artwork 2026 - Rest for the Weary by Gift Amarachi Ottah ©WDPIC.jpg"/>
          <p:cNvPicPr preferRelativeResize="0"/>
          <p:nvPr/>
        </p:nvPicPr>
        <p:blipFill rotWithShape="1">
          <a:blip r:embed="rId3">
            <a:alphaModFix/>
          </a:blip>
          <a:srcRect t="1338" r="5311" b="1686"/>
          <a:stretch/>
        </p:blipFill>
        <p:spPr>
          <a:xfrm>
            <a:off x="1381021" y="0"/>
            <a:ext cx="7762980" cy="5143501"/>
          </a:xfrm>
          <a:prstGeom prst="rect">
            <a:avLst/>
          </a:prstGeom>
          <a:noFill/>
          <a:ln>
            <a:noFill/>
          </a:ln>
        </p:spPr>
      </p:pic>
      <p:pic>
        <p:nvPicPr>
          <p:cNvPr id="276" name="Google Shape;276;p37"/>
          <p:cNvPicPr preferRelativeResize="0"/>
          <p:nvPr/>
        </p:nvPicPr>
        <p:blipFill rotWithShape="1">
          <a:blip r:embed="rId4">
            <a:alphaModFix/>
          </a:blip>
          <a:srcRect l="49080" t="-1261" b="9121"/>
          <a:stretch/>
        </p:blipFill>
        <p:spPr>
          <a:xfrm rot="5400000" flipH="1">
            <a:off x="1867700" y="2189025"/>
            <a:ext cx="1107426" cy="4842824"/>
          </a:xfrm>
          <a:prstGeom prst="rect">
            <a:avLst/>
          </a:prstGeom>
          <a:noFill/>
          <a:ln>
            <a:noFill/>
          </a:ln>
        </p:spPr>
      </p:pic>
      <p:sp>
        <p:nvSpPr>
          <p:cNvPr id="277" name="Google Shape;277;p37"/>
          <p:cNvSpPr txBox="1"/>
          <p:nvPr/>
        </p:nvSpPr>
        <p:spPr>
          <a:xfrm>
            <a:off x="-175846" y="-123372"/>
            <a:ext cx="4498500" cy="1327511"/>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fr-FR" sz="4000" b="1" dirty="0"/>
              <a:t>L'œuvre d'art et l'artiste</a:t>
            </a:r>
            <a:r>
              <a:rPr lang="fr-FR" sz="4000" dirty="0"/>
              <a:t> </a:t>
            </a:r>
            <a:endParaRPr sz="4000" b="0" i="0" u="none" strike="noStrike" cap="none" dirty="0">
              <a:solidFill>
                <a:schemeClr val="dk1"/>
              </a:solidFill>
              <a:latin typeface="Arial Rounded"/>
              <a:ea typeface="Arial Rounded"/>
              <a:cs typeface="Arial Rounded"/>
              <a:sym typeface="Arial Rounded"/>
            </a:endParaRPr>
          </a:p>
        </p:txBody>
      </p:sp>
      <p:sp>
        <p:nvSpPr>
          <p:cNvPr id="3" name="Rectangle 2"/>
          <p:cNvSpPr/>
          <p:nvPr/>
        </p:nvSpPr>
        <p:spPr>
          <a:xfrm>
            <a:off x="439096" y="4544205"/>
            <a:ext cx="2520242" cy="369332"/>
          </a:xfrm>
          <a:prstGeom prst="rect">
            <a:avLst/>
          </a:prstGeom>
        </p:spPr>
        <p:txBody>
          <a:bodyPr wrap="none">
            <a:spAutoFit/>
          </a:bodyPr>
          <a:lstStyle/>
          <a:p>
            <a:r>
              <a:rPr lang="fr-FR" sz="1800" b="1" dirty="0">
                <a:latin typeface="Calibri" panose="020F0502020204030204" pitchFamily="34" charset="0"/>
              </a:rPr>
              <a:t>Repos pour les fatiguées</a:t>
            </a:r>
            <a:endParaRPr lang="fr-FR" sz="18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pic>
        <p:nvPicPr>
          <p:cNvPr id="78" name="Google Shape;78;p4" title="05 Cultural attire of Igbo ©WDP Nigeria.jpg"/>
          <p:cNvPicPr preferRelativeResize="0"/>
          <p:nvPr/>
        </p:nvPicPr>
        <p:blipFill rotWithShape="1">
          <a:blip r:embed="rId4">
            <a:alphaModFix/>
          </a:blip>
          <a:srcRect l="8137" t="6865" b="10421"/>
          <a:stretch/>
        </p:blipFill>
        <p:spPr>
          <a:xfrm>
            <a:off x="0" y="0"/>
            <a:ext cx="4785900" cy="5143500"/>
          </a:xfrm>
          <a:prstGeom prst="rect">
            <a:avLst/>
          </a:prstGeom>
          <a:noFill/>
          <a:ln>
            <a:noFill/>
          </a:ln>
        </p:spPr>
      </p:pic>
      <p:pic>
        <p:nvPicPr>
          <p:cNvPr id="79" name="Google Shape;79;p4"/>
          <p:cNvPicPr preferRelativeResize="0"/>
          <p:nvPr/>
        </p:nvPicPr>
        <p:blipFill rotWithShape="1">
          <a:blip r:embed="rId5">
            <a:alphaModFix/>
          </a:blip>
          <a:srcRect l="30613" t="11840" b="9120"/>
          <a:stretch/>
        </p:blipFill>
        <p:spPr>
          <a:xfrm flipH="1">
            <a:off x="4687299" y="-19225"/>
            <a:ext cx="4456701" cy="5209900"/>
          </a:xfrm>
          <a:prstGeom prst="rect">
            <a:avLst/>
          </a:prstGeom>
          <a:noFill/>
          <a:ln>
            <a:noFill/>
          </a:ln>
        </p:spPr>
      </p:pic>
      <p:sp>
        <p:nvSpPr>
          <p:cNvPr id="80" name="Google Shape;80;p4"/>
          <p:cNvSpPr txBox="1"/>
          <p:nvPr/>
        </p:nvSpPr>
        <p:spPr>
          <a:xfrm>
            <a:off x="5406571" y="1752749"/>
            <a:ext cx="3453226" cy="218787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3900" b="0" i="0" u="none" strike="noStrike" cap="none" dirty="0">
                <a:solidFill>
                  <a:schemeClr val="dk1"/>
                </a:solidFill>
                <a:latin typeface="Arial Rounded"/>
                <a:ea typeface="Arial Rounded"/>
                <a:cs typeface="Arial Rounded"/>
                <a:sym typeface="Arial Rounded"/>
              </a:rPr>
              <a:t>L</a:t>
            </a:r>
            <a:r>
              <a:rPr lang="en" sz="3900" b="0" i="0" u="none" strike="noStrike" cap="none" dirty="0">
                <a:solidFill>
                  <a:schemeClr val="dk1"/>
                </a:solidFill>
                <a:latin typeface="Arial Rounded"/>
                <a:ea typeface="Arial Rounded"/>
                <a:cs typeface="Arial Rounded"/>
                <a:sym typeface="Arial Rounded"/>
              </a:rPr>
              <a:t>es habitants &amp; </a:t>
            </a:r>
            <a:endParaRPr sz="3900" b="0" i="0" u="none" strike="noStrike" cap="none" dirty="0">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1100"/>
              <a:buFont typeface="Arial"/>
              <a:buNone/>
            </a:pPr>
            <a:r>
              <a:rPr lang="fr-FR" sz="3900" dirty="0">
                <a:solidFill>
                  <a:schemeClr val="dk1"/>
                </a:solidFill>
                <a:latin typeface="Arial Rounded"/>
                <a:ea typeface="Arial Rounded"/>
                <a:cs typeface="Arial Rounded"/>
                <a:sym typeface="Arial Rounded"/>
              </a:rPr>
              <a:t>l</a:t>
            </a:r>
            <a:r>
              <a:rPr lang="fr-FR" sz="3900" b="0" i="0" u="none" strike="noStrike" cap="none" dirty="0">
                <a:solidFill>
                  <a:schemeClr val="dk1"/>
                </a:solidFill>
                <a:latin typeface="Arial Rounded"/>
                <a:ea typeface="Arial Rounded"/>
                <a:cs typeface="Arial Rounded"/>
                <a:sym typeface="Arial Rounded"/>
              </a:rPr>
              <a:t>es langues </a:t>
            </a:r>
            <a:endParaRPr sz="3900" b="0" i="0" u="none" strike="noStrike" cap="none" dirty="0">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2" name="Google Shape;282;p38" title="41 Artist Headshot - Gift Amarachi Ottah ©WDPIC.jpg"/>
          <p:cNvPicPr preferRelativeResize="0"/>
          <p:nvPr/>
        </p:nvPicPr>
        <p:blipFill rotWithShape="1">
          <a:blip r:embed="rId4">
            <a:alphaModFix/>
          </a:blip>
          <a:srcRect t="5925" b="8450"/>
          <a:stretch/>
        </p:blipFill>
        <p:spPr>
          <a:xfrm>
            <a:off x="2319450" y="0"/>
            <a:ext cx="4505100" cy="5143500"/>
          </a:xfrm>
          <a:prstGeom prst="roundRect">
            <a:avLst>
              <a:gd name="adj" fmla="val 16667"/>
            </a:avLst>
          </a:prstGeom>
          <a:noFill/>
          <a:ln>
            <a:noFill/>
          </a:ln>
        </p:spPr>
      </p:pic>
      <p:sp>
        <p:nvSpPr>
          <p:cNvPr id="2" name="ZoneTexte 1"/>
          <p:cNvSpPr txBox="1"/>
          <p:nvPr/>
        </p:nvSpPr>
        <p:spPr>
          <a:xfrm>
            <a:off x="0" y="3788229"/>
            <a:ext cx="2169886" cy="307777"/>
          </a:xfrm>
          <a:prstGeom prst="rect">
            <a:avLst/>
          </a:prstGeom>
          <a:noFill/>
        </p:spPr>
        <p:txBody>
          <a:bodyPr wrap="square" rtlCol="0">
            <a:spAutoFit/>
          </a:bodyPr>
          <a:lstStyle/>
          <a:p>
            <a:r>
              <a:rPr lang="fr-FR" b="1" dirty="0">
                <a:solidFill>
                  <a:schemeClr val="bg1"/>
                </a:solidFill>
              </a:rPr>
              <a:t>Gift </a:t>
            </a:r>
            <a:r>
              <a:rPr lang="fr-FR" b="1" dirty="0" err="1">
                <a:solidFill>
                  <a:schemeClr val="bg1"/>
                </a:solidFill>
              </a:rPr>
              <a:t>Amarachi</a:t>
            </a:r>
            <a:r>
              <a:rPr lang="fr-FR" b="1" dirty="0">
                <a:solidFill>
                  <a:schemeClr val="bg1"/>
                </a:solidFill>
              </a:rPr>
              <a:t> </a:t>
            </a:r>
            <a:r>
              <a:rPr lang="fr-FR" b="1" dirty="0" err="1">
                <a:solidFill>
                  <a:schemeClr val="bg1"/>
                </a:solidFill>
              </a:rPr>
              <a:t>Ottah</a:t>
            </a:r>
            <a:endParaRPr lang="fr-FR" b="1"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86"/>
        <p:cNvGrpSpPr/>
        <p:nvPr/>
      </p:nvGrpSpPr>
      <p:grpSpPr>
        <a:xfrm>
          <a:off x="0" y="0"/>
          <a:ext cx="0" cy="0"/>
          <a:chOff x="0" y="0"/>
          <a:chExt cx="0" cy="0"/>
        </a:xfrm>
      </p:grpSpPr>
      <p:pic>
        <p:nvPicPr>
          <p:cNvPr id="287" name="Google Shape;287;p39"/>
          <p:cNvPicPr preferRelativeResize="0"/>
          <p:nvPr/>
        </p:nvPicPr>
        <p:blipFill rotWithShape="1">
          <a:blip r:embed="rId3">
            <a:alphaModFix/>
          </a:blip>
          <a:srcRect l="49080" t="-1263" b="-662"/>
          <a:stretch/>
        </p:blipFill>
        <p:spPr>
          <a:xfrm rot="-5400000" flipH="1">
            <a:off x="4281350" y="-4366825"/>
            <a:ext cx="528027" cy="9261676"/>
          </a:xfrm>
          <a:prstGeom prst="rect">
            <a:avLst/>
          </a:prstGeom>
          <a:noFill/>
          <a:ln>
            <a:noFill/>
          </a:ln>
        </p:spPr>
      </p:pic>
      <p:sp>
        <p:nvSpPr>
          <p:cNvPr id="288" name="Google Shape;288;p39"/>
          <p:cNvSpPr txBox="1"/>
          <p:nvPr/>
        </p:nvSpPr>
        <p:spPr>
          <a:xfrm>
            <a:off x="2030925" y="-100937"/>
            <a:ext cx="51546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700" b="0" i="0" u="none" strike="noStrike" cap="none">
                <a:solidFill>
                  <a:schemeClr val="dk1"/>
                </a:solidFill>
                <a:latin typeface="Arial Rounded"/>
                <a:ea typeface="Arial Rounded"/>
                <a:cs typeface="Arial Rounded"/>
                <a:sym typeface="Arial Rounded"/>
              </a:rPr>
              <a:t>Copyrights</a:t>
            </a:r>
            <a:endParaRPr sz="2800" b="0" i="0" u="none" strike="noStrike" cap="none">
              <a:solidFill>
                <a:schemeClr val="dk1"/>
              </a:solidFill>
              <a:latin typeface="Arial Rounded"/>
              <a:ea typeface="Arial Rounded"/>
              <a:cs typeface="Arial Rounded"/>
              <a:sym typeface="Arial Rounded"/>
            </a:endParaRPr>
          </a:p>
        </p:txBody>
      </p:sp>
      <p:sp>
        <p:nvSpPr>
          <p:cNvPr id="289" name="Google Shape;289;p39"/>
          <p:cNvSpPr txBox="1"/>
          <p:nvPr/>
        </p:nvSpPr>
        <p:spPr>
          <a:xfrm>
            <a:off x="191425" y="662225"/>
            <a:ext cx="2764800" cy="432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Rest for the Weary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 Map ©Public Domain</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Lagos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Mango Tree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Coconut Tree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Cultural attire of Igbo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 Linguistical Map 1979 ©Creative Commons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Attribution-Share Alike 3.0 Unported license</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Nok Terracotta Sculpture ©Creative Commons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Attribution- Share Alike 2.0 France license</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Slave trade from Africa to the Americas ©Creative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Commons Attribution 2.0 Generic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The Flag of the British Colonial Nigeria (1914-1960)</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©Creative Commons Attribution-Share Alike 4.0</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 International</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The National Christian center in Abuja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National Mosque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Methodist Church of the Trinity Tinubu – Lagos,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Nigerian Christian Women © Erik Tryggestad</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  </a:t>
            </a:r>
            <a:endParaRPr sz="800" b="0" i="0" u="none" strike="noStrike" cap="none">
              <a:solidFill>
                <a:schemeClr val="dk1"/>
              </a:solidFill>
              <a:latin typeface="Arial Rounded"/>
              <a:ea typeface="Arial Rounded"/>
              <a:cs typeface="Arial Rounded"/>
              <a:sym typeface="Arial Rounded"/>
            </a:endParaRPr>
          </a:p>
        </p:txBody>
      </p:sp>
      <p:sp>
        <p:nvSpPr>
          <p:cNvPr id="290" name="Google Shape;290;p39"/>
          <p:cNvSpPr txBox="1"/>
          <p:nvPr/>
        </p:nvSpPr>
        <p:spPr>
          <a:xfrm>
            <a:off x="3153100" y="662225"/>
            <a:ext cx="3075900" cy="432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Qur'an, 19th c. (Attributed to Probably Northern Nigeria) ©Met Museum Open Access</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National Assembly Complex ©WDP Nigeria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Nigerian flag after 1960 ©Public Domain</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Dr. Nnamdi Azikiwe statue at Hero's Square Owerri ©FaridhaSL</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 Regions Map, ©Creative Commons Attribution-Share Alike 3.0 Unported license</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School children ride on a school bus in Ilupeju in Lagos, Nigeria (non-commercial use only) ©Attribution-NonCommercial-NoDerivs 2.0 Generi</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Laboratory scientist attending malaria microscopy training ©Creative Commons Attribution-Share Alike 4.0 International</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Nigerian Christian Women ©Erik Tryggestad</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Moshood Abiola Stadium ©WDP Nigeria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Drum festival in Ogun State ©Creative Commons Attribution-Share Alike 4.0 International</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Yoruba dancers at the World Yoruba Carnival of Arts and Culture festival ©Creative Commons Attribution-Share Alike 4.0 International</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Benin bronze sculpture ©Met Museum Open Access</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Women frying garri to sell ©WDP Nigeria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p:txBody>
      </p:sp>
      <p:sp>
        <p:nvSpPr>
          <p:cNvPr id="291" name="Google Shape;291;p39"/>
          <p:cNvSpPr txBox="1"/>
          <p:nvPr/>
        </p:nvSpPr>
        <p:spPr>
          <a:xfrm>
            <a:off x="6229000" y="662225"/>
            <a:ext cx="2861100" cy="432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Eba for sale (made from garri) ©WDP Nigeria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Girls Leadership Program in Minna (non-commercial use only) ©Attribution-NonCommercial-NoDerivs 2.0 Generic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Nigerian Naira (non-commercial use only) ©Attribution-NonCommercial-ShareAlike 2.0 Generic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Central Bank ©WDP Nigeria</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fabric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worshipping at Methodist Church of the Trinity Tinubu – Lagos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writer workshop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Florence Uche, Katie Reimer &amp; Lillian Ijeoma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workshop - Group photo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Thanksgiving Worship April 30, 2022 ©WDPIC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 Thursdays in Black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workshop ©WDPIC          </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WDP Nigeria workshop 2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Rest for the Weary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dk1"/>
                </a:solidFill>
                <a:latin typeface="Arial Rounded"/>
                <a:ea typeface="Arial Rounded"/>
                <a:cs typeface="Arial Rounded"/>
                <a:sym typeface="Arial Rounded"/>
              </a:rPr>
              <a:t>Gift Amarachi Ottah ©WDPIC</a:t>
            </a:r>
            <a:endParaRPr sz="800" b="0" i="0"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dk1"/>
              </a:solidFill>
              <a:latin typeface="Arial Rounded"/>
              <a:ea typeface="Arial Rounded"/>
              <a:cs typeface="Arial Rounded"/>
              <a:sym typeface="Arial Round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pic>
        <p:nvPicPr>
          <p:cNvPr id="85" name="Google Shape;85;p5" title="06 Nigeria Llinguistical Map 1979 © Creative Commons Attribution-Share Alike 3.0 Unported license.jpg"/>
          <p:cNvPicPr preferRelativeResize="0"/>
          <p:nvPr/>
        </p:nvPicPr>
        <p:blipFill rotWithShape="1">
          <a:blip r:embed="rId4">
            <a:alphaModFix/>
          </a:blip>
          <a:srcRect/>
          <a:stretch/>
        </p:blipFill>
        <p:spPr>
          <a:xfrm>
            <a:off x="1228100" y="0"/>
            <a:ext cx="6732900" cy="5178600"/>
          </a:xfrm>
          <a:prstGeom prst="round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0" name="Google Shape;90;p6"/>
          <p:cNvGrpSpPr/>
          <p:nvPr/>
        </p:nvGrpSpPr>
        <p:grpSpPr>
          <a:xfrm>
            <a:off x="-193475" y="-34950"/>
            <a:ext cx="9337476" cy="5178450"/>
            <a:chOff x="-193475" y="-34950"/>
            <a:chExt cx="9337476" cy="5178450"/>
          </a:xfrm>
        </p:grpSpPr>
        <p:pic>
          <p:nvPicPr>
            <p:cNvPr id="91" name="Google Shape;91;p6" title="07 Nok Terracotta Sculpture ©Creative Commons Attribution-Share Alike 2.0 France license.jpg"/>
            <p:cNvPicPr preferRelativeResize="0"/>
            <p:nvPr/>
          </p:nvPicPr>
          <p:blipFill rotWithShape="1">
            <a:blip r:embed="rId3">
              <a:alphaModFix/>
            </a:blip>
            <a:srcRect t="1867" b="5230"/>
            <a:stretch/>
          </p:blipFill>
          <p:spPr>
            <a:xfrm>
              <a:off x="-193475" y="-34950"/>
              <a:ext cx="5573924" cy="5178450"/>
            </a:xfrm>
            <a:prstGeom prst="rect">
              <a:avLst/>
            </a:prstGeom>
            <a:noFill/>
            <a:ln>
              <a:noFill/>
            </a:ln>
          </p:spPr>
        </p:pic>
        <p:pic>
          <p:nvPicPr>
            <p:cNvPr id="92" name="Google Shape;92;p6" title="Screenshot 2025-05-24 at 12.22.29 PM.png"/>
            <p:cNvPicPr preferRelativeResize="0"/>
            <p:nvPr/>
          </p:nvPicPr>
          <p:blipFill rotWithShape="1">
            <a:blip r:embed="rId4">
              <a:alphaModFix/>
            </a:blip>
            <a:srcRect/>
            <a:stretch/>
          </p:blipFill>
          <p:spPr>
            <a:xfrm>
              <a:off x="4095000" y="-34950"/>
              <a:ext cx="5049001" cy="5178449"/>
            </a:xfrm>
            <a:prstGeom prst="rect">
              <a:avLst/>
            </a:prstGeom>
            <a:noFill/>
            <a:ln>
              <a:noFill/>
            </a:ln>
          </p:spPr>
        </p:pic>
      </p:grpSp>
      <p:pic>
        <p:nvPicPr>
          <p:cNvPr id="93" name="Google Shape;93;p6"/>
          <p:cNvPicPr preferRelativeResize="0"/>
          <p:nvPr/>
        </p:nvPicPr>
        <p:blipFill rotWithShape="1">
          <a:blip r:embed="rId5">
            <a:alphaModFix/>
          </a:blip>
          <a:srcRect l="30613" t="10830" b="9125"/>
          <a:stretch/>
        </p:blipFill>
        <p:spPr>
          <a:xfrm flipH="1">
            <a:off x="4332124" y="-52425"/>
            <a:ext cx="4811876" cy="5276299"/>
          </a:xfrm>
          <a:prstGeom prst="rect">
            <a:avLst/>
          </a:prstGeom>
          <a:noFill/>
          <a:ln>
            <a:noFill/>
          </a:ln>
        </p:spPr>
      </p:pic>
      <p:sp>
        <p:nvSpPr>
          <p:cNvPr id="94" name="Google Shape;94;p6"/>
          <p:cNvSpPr txBox="1"/>
          <p:nvPr/>
        </p:nvSpPr>
        <p:spPr>
          <a:xfrm>
            <a:off x="5060500" y="2144775"/>
            <a:ext cx="42843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0" i="0" u="none" strike="noStrike" cap="none" dirty="0">
                <a:solidFill>
                  <a:schemeClr val="dk1"/>
                </a:solidFill>
                <a:latin typeface="Arial Rounded"/>
                <a:ea typeface="Arial Rounded"/>
                <a:cs typeface="Arial Rounded"/>
                <a:sym typeface="Arial Rounded"/>
              </a:rPr>
              <a:t>Histoire</a:t>
            </a:r>
            <a:endParaRPr sz="4000" b="0" i="0" u="none" strike="noStrike" cap="none" dirty="0">
              <a:solidFill>
                <a:schemeClr val="dk1"/>
              </a:solidFill>
              <a:latin typeface="Arial Rounded"/>
              <a:ea typeface="Arial Rounded"/>
              <a:cs typeface="Arial Rounded"/>
              <a:sym typeface="Arial Round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7" title="Screenshot 2025-05-24 at 12.05.58 PM.png"/>
          <p:cNvPicPr preferRelativeResize="0"/>
          <p:nvPr/>
        </p:nvPicPr>
        <p:blipFill rotWithShape="1">
          <a:blip r:embed="rId3">
            <a:alphaModFix/>
          </a:blip>
          <a:srcRect l="1176" t="2638"/>
          <a:stretch/>
        </p:blipFill>
        <p:spPr>
          <a:xfrm rot="10800000">
            <a:off x="1" y="-34949"/>
            <a:ext cx="9036549" cy="5041674"/>
          </a:xfrm>
          <a:prstGeom prst="rect">
            <a:avLst/>
          </a:prstGeom>
          <a:noFill/>
          <a:ln>
            <a:noFill/>
          </a:ln>
        </p:spPr>
      </p:pic>
      <p:pic>
        <p:nvPicPr>
          <p:cNvPr id="100" name="Google Shape;100;p7" title="08 Slave trade from Africa to the Americas ©Creative Commons Attribution 2.0 Generic.jpeg"/>
          <p:cNvPicPr preferRelativeResize="0"/>
          <p:nvPr/>
        </p:nvPicPr>
        <p:blipFill rotWithShape="1">
          <a:blip r:embed="rId4">
            <a:alphaModFix/>
          </a:blip>
          <a:srcRect b="12080"/>
          <a:stretch/>
        </p:blipFill>
        <p:spPr>
          <a:xfrm>
            <a:off x="0" y="-34950"/>
            <a:ext cx="9144003" cy="5178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7" title="Screenshot 2025-05-24 at 12.05.58 PM.png"/>
          <p:cNvPicPr preferRelativeResize="0"/>
          <p:nvPr/>
        </p:nvPicPr>
        <p:blipFill rotWithShape="1">
          <a:blip r:embed="rId3">
            <a:alphaModFix/>
          </a:blip>
          <a:srcRect l="1176" t="2638"/>
          <a:stretch/>
        </p:blipFill>
        <p:spPr>
          <a:xfrm rot="10800000">
            <a:off x="107451" y="12965"/>
            <a:ext cx="9036549" cy="5041674"/>
          </a:xfrm>
          <a:prstGeom prst="rect">
            <a:avLst/>
          </a:prstGeom>
          <a:noFill/>
          <a:ln>
            <a:noFill/>
          </a:ln>
        </p:spPr>
      </p:pic>
      <p:pic>
        <p:nvPicPr>
          <p:cNvPr id="100" name="Google Shape;100;p7" title="08 Slave trade from Africa to the Americas ©Creative Commons Attribution 2.0 Generic.jpeg"/>
          <p:cNvPicPr preferRelativeResize="0"/>
          <p:nvPr/>
        </p:nvPicPr>
        <p:blipFill rotWithShape="1">
          <a:blip r:embed="rId4">
            <a:alphaModFix/>
          </a:blip>
          <a:srcRect b="12080"/>
          <a:stretch/>
        </p:blipFill>
        <p:spPr>
          <a:xfrm>
            <a:off x="186432" y="984402"/>
            <a:ext cx="4615546" cy="3098800"/>
          </a:xfrm>
          <a:prstGeom prst="rect">
            <a:avLst/>
          </a:prstGeom>
          <a:noFill/>
          <a:ln>
            <a:noFill/>
          </a:ln>
        </p:spPr>
      </p:pic>
      <p:sp>
        <p:nvSpPr>
          <p:cNvPr id="2" name="ZoneTexte 1"/>
          <p:cNvSpPr txBox="1"/>
          <p:nvPr/>
        </p:nvSpPr>
        <p:spPr>
          <a:xfrm>
            <a:off x="3783841" y="88860"/>
            <a:ext cx="4765355" cy="707886"/>
          </a:xfrm>
          <a:prstGeom prst="rect">
            <a:avLst/>
          </a:prstGeom>
          <a:noFill/>
        </p:spPr>
        <p:txBody>
          <a:bodyPr wrap="square" rtlCol="0">
            <a:spAutoFit/>
          </a:bodyPr>
          <a:lstStyle/>
          <a:p>
            <a:r>
              <a:rPr lang="fr-FR" sz="2000" dirty="0"/>
              <a:t>LA TRAITE DES ESCLAVES 1650-1860</a:t>
            </a:r>
          </a:p>
          <a:p>
            <a:r>
              <a:rPr lang="fr-FR" sz="2000" dirty="0"/>
              <a:t>D’Afrique vers les Amériques </a:t>
            </a:r>
          </a:p>
        </p:txBody>
      </p:sp>
      <p:sp>
        <p:nvSpPr>
          <p:cNvPr id="3" name="ZoneTexte 2"/>
          <p:cNvSpPr txBox="1"/>
          <p:nvPr/>
        </p:nvSpPr>
        <p:spPr>
          <a:xfrm>
            <a:off x="4795895" y="1032868"/>
            <a:ext cx="4421003" cy="4093428"/>
          </a:xfrm>
          <a:prstGeom prst="rect">
            <a:avLst/>
          </a:prstGeom>
          <a:noFill/>
        </p:spPr>
        <p:txBody>
          <a:bodyPr wrap="square" rtlCol="0">
            <a:spAutoFit/>
          </a:bodyPr>
          <a:lstStyle/>
          <a:p>
            <a:pPr algn="just"/>
            <a:r>
              <a:rPr lang="fr-FR" sz="2000" dirty="0"/>
              <a:t>Entre 1650 et 1860 la traite transatlantique des esclaves concernant environ 15 millions de personnes asservies de l’Afrique de  l’Ouest eut un impact significatif sur la composition de la population du Nigéria. Des millions de personnes appartenant à différents groupes ethniques furent enlevées de force au Nigéria et transportées vers différentes parties des Amériques, donnant naissance à la diaspora africaine. </a:t>
            </a:r>
          </a:p>
        </p:txBody>
      </p:sp>
    </p:spTree>
    <p:extLst>
      <p:ext uri="{BB962C8B-B14F-4D97-AF65-F5344CB8AC3E}">
        <p14:creationId xmlns:p14="http://schemas.microsoft.com/office/powerpoint/2010/main" val="1722582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8" title="09 The Flag of the British Colonial Nigeria (1914-1960) ©Creative Commons Attribution-Share Alike 4.0 International.png"/>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2" name="ZoneTexte 1"/>
          <p:cNvSpPr txBox="1"/>
          <p:nvPr/>
        </p:nvSpPr>
        <p:spPr>
          <a:xfrm>
            <a:off x="137886" y="4717143"/>
            <a:ext cx="4804228" cy="307777"/>
          </a:xfrm>
          <a:prstGeom prst="rect">
            <a:avLst/>
          </a:prstGeom>
          <a:noFill/>
        </p:spPr>
        <p:txBody>
          <a:bodyPr wrap="square" rtlCol="0">
            <a:spAutoFit/>
          </a:bodyPr>
          <a:lstStyle/>
          <a:p>
            <a:r>
              <a:rPr lang="fr-FR" dirty="0">
                <a:solidFill>
                  <a:schemeClr val="bg1"/>
                </a:solidFill>
              </a:rPr>
              <a:t>Le drapeau du Nigéria colonial britannique (1914-1960)</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659</Words>
  <Application>Microsoft Office PowerPoint</Application>
  <PresentationFormat>Affichage à l'écran (16:9)</PresentationFormat>
  <Paragraphs>136</Paragraphs>
  <Slides>41</Slides>
  <Notes>40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41</vt:i4>
      </vt:variant>
    </vt:vector>
  </HeadingPairs>
  <TitlesOfParts>
    <vt:vector size="45" baseType="lpstr">
      <vt:lpstr>Arial</vt:lpstr>
      <vt:lpstr>Arial Rounded</vt:lpstr>
      <vt:lpstr>Calibri</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JMP JMP</cp:lastModifiedBy>
  <cp:revision>46</cp:revision>
  <dcterms:modified xsi:type="dcterms:W3CDTF">2025-09-29T16:23:42Z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0x010100ED830CB3F471CD45AB9D167714B9B1E2</vt:lpwstr>
  </property>
  <property fmtid="{D5CDD505-2E9C-101B-9397-08002B2CF9AE}" pid="3" name="MediaServiceImageTags">
    <vt:lpwstr/>
  </property>
</Properties>
</file>