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71" r:id="rId5"/>
    <p:sldId id="275" r:id="rId6"/>
    <p:sldId id="276" r:id="rId7"/>
    <p:sldId id="257" r:id="rId8"/>
    <p:sldId id="274" r:id="rId9"/>
    <p:sldId id="277" r:id="rId10"/>
    <p:sldId id="272" r:id="rId11"/>
    <p:sldId id="256" r:id="rId12"/>
    <p:sldId id="261" r:id="rId13"/>
    <p:sldId id="262" r:id="rId14"/>
    <p:sldId id="268" r:id="rId15"/>
    <p:sldId id="264" r:id="rId16"/>
    <p:sldId id="265" r:id="rId17"/>
    <p:sldId id="266" r:id="rId18"/>
    <p:sldId id="267" r:id="rId19"/>
    <p:sldId id="269" r:id="rId20"/>
    <p:sldId id="278" r:id="rId21"/>
    <p:sldId id="273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3C039-2468-4134-B9C9-FE30624CF30C}" v="24" dt="2020-11-27T14:04:19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3548C-0F14-4329-8468-4C3CF765437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9D3B0-6D95-46FD-A9A8-1BFAF46EDB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3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3A5B8DEE-1B13-F932-76F2-E4B0E49D6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>
            <a:extLst>
              <a:ext uri="{FF2B5EF4-FFF2-40B4-BE49-F238E27FC236}">
                <a16:creationId xmlns:a16="http://schemas.microsoft.com/office/drawing/2014/main" id="{B0C04DBA-6FDC-866B-C6BE-50EDCCABA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>
            <a:extLst>
              <a:ext uri="{FF2B5EF4-FFF2-40B4-BE49-F238E27FC236}">
                <a16:creationId xmlns:a16="http://schemas.microsoft.com/office/drawing/2014/main" id="{6D40971C-D6CC-53DC-6BD1-05D58819AD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19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46F1B7-B0C5-4E2B-8E90-9DC97CDC1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C1C186-86E9-4E6F-A68E-E03126C80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F28094-45CD-4FD1-BD94-236E20AF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DE889-F3D7-485C-AA7E-6A89324B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AB906D-2CA5-4DAD-BD33-08D86473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84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D4979-8FAD-469A-8A3D-1DEE048C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B0AC012-DBE5-4B6F-854D-5416B8A64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CAB8E1-D1A1-4678-B5B8-C07EBC52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200CE5-CB79-4229-8C9C-71E616BF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3ED5DA-C22A-4B00-B362-BED29CDF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75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3B782E1-0D11-43E1-8A3C-35C6F3323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8CA7BC-48A9-4603-BB34-890DB91B9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AA31BF-7877-446A-BD00-BC7C28D8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604D27-1530-4976-99C1-499A78CE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1DC176-4351-4115-8B43-60B9DBBE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72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B7224-03F0-4CF2-9A65-FBDB2498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6AD0E2-8714-404A-9F5C-563E84A7E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7BCD5C-76C5-4870-A23C-ACDA85A1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A3F83F-8770-4628-8172-E47E7FF8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F3E85C-E8F6-4FCB-8462-1AA699BA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76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EB816-0B3C-40BE-85F7-D62220C0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A1875E-5C2C-4674-A7FD-D6E39C8E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D6E9F1-9ED4-4BDC-B172-A742DC4E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A50BEC-6AEF-48E3-927A-704BC66D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85A2A8-B0C9-4962-96FC-E07F247E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93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E00159-2A62-441E-8480-6CF85E17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168E54-7FD9-4BF1-B902-900B2E285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E23C19-7097-4941-92D9-A73838463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C2E42F-22D0-4C5F-8AA3-35DADB27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03EB74-25A2-4208-9538-5B8903EBE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0E2596-4DCD-4EE0-9814-15F060BF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17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7E2C1-76B6-4579-8557-2706EE1E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7FA227-8C59-4990-8835-069594EA5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B1DB07-836C-4143-A6D6-149E7AAF1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478D7D-01DE-4D33-B012-FD2402CF0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65F769-9879-4860-8962-ABD695A6F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02F81E0-6930-4EAF-A17C-A6C334965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64FCCA-7416-47E9-A836-EB842001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6ADA58-45DF-4E5B-931C-A801954E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33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0D160-E6D5-4B20-9549-ED4E657C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B5DAFC-866F-471F-9889-EC4F0656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18FF57-71BF-46D4-8115-2F021819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EE4E75-71A2-44A0-88E5-6C2B8BFA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03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76440B-4F00-4A96-BCE1-F3C3FD497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017F83-D8EF-4326-898E-4CB2CFF8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D13427-E04A-4CD6-85B8-7151A55A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04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37182-7C21-46D4-9022-83178660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E062B1-DB5E-4B70-BFEE-9176E5793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3446FE-2A7C-4752-B626-06D0743CE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200428-8B09-4B22-BBF7-BC1979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942D1C-8835-409B-A818-2BB979CF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00AAB2-A5AD-43FE-AD3D-27138251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57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17433-3030-43A2-828B-A2403518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33885D-7952-49C2-8473-4A16EA811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E34513-0633-43B0-B1B0-E598C36B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2179E9-F62D-4C3F-8D7E-33A4EC77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A69AFA-E2CF-4290-9E80-864A7A7D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AFF71F-F918-4792-8635-91E87329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963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A162F0-0905-44DD-AFE3-8AD22294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DCC1A8-CE45-4991-ACC9-108CB9CE0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38AC6-B603-48F8-AD00-C03F90A2A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F09B0-35B6-40F2-8671-E814FAAD6395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9607E0-FF5E-4904-A19F-2DBD67B97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996A5D-E6BE-4E66-A9B1-B0E80EAAF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E17BF-D71E-4B55-B479-1A824EECA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1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youtu.be/aiHP7V42TQM?si=OUcrADXzzMVrJzEI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40 Artwork 2026 - Rest for the Weary by Gift Amarachi Ottah ©WDPIC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361" y="1"/>
            <a:ext cx="1035064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41583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-195833" y="687833"/>
            <a:ext cx="5932800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fr-FR" sz="4267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Journée Mondiale de Prière 2026</a:t>
            </a:r>
            <a:endParaRPr sz="4267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-296520" y="2203140"/>
            <a:ext cx="5932800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Nigéria </a:t>
            </a:r>
            <a:endParaRPr sz="4133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9" name="Google Shape;59;p1" title="Screenshot 2025-05-24 at 11.45.48 AM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25" y="5074447"/>
            <a:ext cx="1189036" cy="11890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8DA937-A3C4-E276-422F-F8F8A136E3C4}"/>
              </a:ext>
            </a:extLst>
          </p:cNvPr>
          <p:cNvSpPr txBox="1"/>
          <p:nvPr/>
        </p:nvSpPr>
        <p:spPr>
          <a:xfrm>
            <a:off x="130183" y="3237488"/>
            <a:ext cx="61554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ATELIER D’EXPRESSION</a:t>
            </a:r>
          </a:p>
          <a:p>
            <a:r>
              <a:rPr lang="fr-FR" sz="3200" dirty="0"/>
              <a:t>SUR LE THEME </a:t>
            </a:r>
          </a:p>
          <a:p>
            <a:r>
              <a:rPr lang="fr-FR" sz="3200" dirty="0"/>
              <a:t>« Venez, je vous donnerai le repos 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1743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4892748" y="551481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4872707" y="5390518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DAF52B-9F13-4EFB-81EA-1E48B9DFA4D2}"/>
              </a:ext>
            </a:extLst>
          </p:cNvPr>
          <p:cNvSpPr/>
          <p:nvPr/>
        </p:nvSpPr>
        <p:spPr>
          <a:xfrm>
            <a:off x="4040372" y="1765005"/>
            <a:ext cx="131843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44BC14-F0D1-49EA-964C-03C7958E3DF1}"/>
              </a:ext>
            </a:extLst>
          </p:cNvPr>
          <p:cNvSpPr/>
          <p:nvPr/>
        </p:nvSpPr>
        <p:spPr>
          <a:xfrm>
            <a:off x="6544344" y="3817089"/>
            <a:ext cx="2115879" cy="134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06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1743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4892748" y="551481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4872707" y="5390518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DAF52B-9F13-4EFB-81EA-1E48B9DFA4D2}"/>
              </a:ext>
            </a:extLst>
          </p:cNvPr>
          <p:cNvSpPr/>
          <p:nvPr/>
        </p:nvSpPr>
        <p:spPr>
          <a:xfrm>
            <a:off x="4040372" y="1765005"/>
            <a:ext cx="131843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44BC14-F0D1-49EA-964C-03C7958E3DF1}"/>
              </a:ext>
            </a:extLst>
          </p:cNvPr>
          <p:cNvSpPr/>
          <p:nvPr/>
        </p:nvSpPr>
        <p:spPr>
          <a:xfrm>
            <a:off x="6544344" y="3817089"/>
            <a:ext cx="2115879" cy="134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6E2D54-95AA-4C35-A93A-AE48D05F1E0B}"/>
              </a:ext>
            </a:extLst>
          </p:cNvPr>
          <p:cNvSpPr/>
          <p:nvPr/>
        </p:nvSpPr>
        <p:spPr>
          <a:xfrm>
            <a:off x="3448494" y="5667218"/>
            <a:ext cx="1105786" cy="97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546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1743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4892748" y="551481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4872707" y="5390518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DAF52B-9F13-4EFB-81EA-1E48B9DFA4D2}"/>
              </a:ext>
            </a:extLst>
          </p:cNvPr>
          <p:cNvSpPr/>
          <p:nvPr/>
        </p:nvSpPr>
        <p:spPr>
          <a:xfrm>
            <a:off x="4040372" y="1765005"/>
            <a:ext cx="131843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44BC14-F0D1-49EA-964C-03C7958E3DF1}"/>
              </a:ext>
            </a:extLst>
          </p:cNvPr>
          <p:cNvSpPr/>
          <p:nvPr/>
        </p:nvSpPr>
        <p:spPr>
          <a:xfrm>
            <a:off x="6544344" y="3817089"/>
            <a:ext cx="2115879" cy="134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49273C-9225-4DE9-BAC2-010B494A3A0F}"/>
              </a:ext>
            </a:extLst>
          </p:cNvPr>
          <p:cNvSpPr/>
          <p:nvPr/>
        </p:nvSpPr>
        <p:spPr>
          <a:xfrm>
            <a:off x="3908962" y="4242392"/>
            <a:ext cx="1581256" cy="502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6E2D54-95AA-4C35-A93A-AE48D05F1E0B}"/>
              </a:ext>
            </a:extLst>
          </p:cNvPr>
          <p:cNvSpPr/>
          <p:nvPr/>
        </p:nvSpPr>
        <p:spPr>
          <a:xfrm>
            <a:off x="3448494" y="5667218"/>
            <a:ext cx="1105786" cy="97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485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1743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4892748" y="551481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4872707" y="5390518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DAF52B-9F13-4EFB-81EA-1E48B9DFA4D2}"/>
              </a:ext>
            </a:extLst>
          </p:cNvPr>
          <p:cNvSpPr/>
          <p:nvPr/>
        </p:nvSpPr>
        <p:spPr>
          <a:xfrm>
            <a:off x="4040372" y="1765005"/>
            <a:ext cx="131843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44BC14-F0D1-49EA-964C-03C7958E3DF1}"/>
              </a:ext>
            </a:extLst>
          </p:cNvPr>
          <p:cNvSpPr/>
          <p:nvPr/>
        </p:nvSpPr>
        <p:spPr>
          <a:xfrm>
            <a:off x="6544344" y="3817089"/>
            <a:ext cx="2115879" cy="134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49273C-9225-4DE9-BAC2-010B494A3A0F}"/>
              </a:ext>
            </a:extLst>
          </p:cNvPr>
          <p:cNvSpPr/>
          <p:nvPr/>
        </p:nvSpPr>
        <p:spPr>
          <a:xfrm>
            <a:off x="3908962" y="4242392"/>
            <a:ext cx="1581256" cy="502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6E2D54-95AA-4C35-A93A-AE48D05F1E0B}"/>
              </a:ext>
            </a:extLst>
          </p:cNvPr>
          <p:cNvSpPr/>
          <p:nvPr/>
        </p:nvSpPr>
        <p:spPr>
          <a:xfrm>
            <a:off x="3448494" y="5667218"/>
            <a:ext cx="1105786" cy="97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73F866D-6642-4EB2-8A71-7A095129ED78}"/>
              </a:ext>
            </a:extLst>
          </p:cNvPr>
          <p:cNvSpPr/>
          <p:nvPr/>
        </p:nvSpPr>
        <p:spPr>
          <a:xfrm>
            <a:off x="5358808" y="1119735"/>
            <a:ext cx="1052625" cy="13576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147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1743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4892748" y="551481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4872707" y="5390518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DAF52B-9F13-4EFB-81EA-1E48B9DFA4D2}"/>
              </a:ext>
            </a:extLst>
          </p:cNvPr>
          <p:cNvSpPr/>
          <p:nvPr/>
        </p:nvSpPr>
        <p:spPr>
          <a:xfrm>
            <a:off x="4040372" y="1765005"/>
            <a:ext cx="131843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44BC14-F0D1-49EA-964C-03C7958E3DF1}"/>
              </a:ext>
            </a:extLst>
          </p:cNvPr>
          <p:cNvSpPr/>
          <p:nvPr/>
        </p:nvSpPr>
        <p:spPr>
          <a:xfrm>
            <a:off x="6544344" y="3817089"/>
            <a:ext cx="2115879" cy="134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49273C-9225-4DE9-BAC2-010B494A3A0F}"/>
              </a:ext>
            </a:extLst>
          </p:cNvPr>
          <p:cNvSpPr/>
          <p:nvPr/>
        </p:nvSpPr>
        <p:spPr>
          <a:xfrm>
            <a:off x="3908962" y="4242392"/>
            <a:ext cx="1581256" cy="502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6E2D54-95AA-4C35-A93A-AE48D05F1E0B}"/>
              </a:ext>
            </a:extLst>
          </p:cNvPr>
          <p:cNvSpPr/>
          <p:nvPr/>
        </p:nvSpPr>
        <p:spPr>
          <a:xfrm>
            <a:off x="3448494" y="5667218"/>
            <a:ext cx="1105786" cy="97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73F866D-6642-4EB2-8A71-7A095129ED78}"/>
              </a:ext>
            </a:extLst>
          </p:cNvPr>
          <p:cNvSpPr/>
          <p:nvPr/>
        </p:nvSpPr>
        <p:spPr>
          <a:xfrm>
            <a:off x="5358808" y="1119735"/>
            <a:ext cx="1052625" cy="13576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0894BB-2D2F-4613-84A9-58A92811B45B}"/>
              </a:ext>
            </a:extLst>
          </p:cNvPr>
          <p:cNvSpPr/>
          <p:nvPr/>
        </p:nvSpPr>
        <p:spPr>
          <a:xfrm rot="21046092">
            <a:off x="3482155" y="3739536"/>
            <a:ext cx="1581256" cy="502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77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1743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4892748" y="551481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4872707" y="5390518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DAF52B-9F13-4EFB-81EA-1E48B9DFA4D2}"/>
              </a:ext>
            </a:extLst>
          </p:cNvPr>
          <p:cNvSpPr/>
          <p:nvPr/>
        </p:nvSpPr>
        <p:spPr>
          <a:xfrm>
            <a:off x="4040372" y="1765005"/>
            <a:ext cx="131843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44BC14-F0D1-49EA-964C-03C7958E3DF1}"/>
              </a:ext>
            </a:extLst>
          </p:cNvPr>
          <p:cNvSpPr/>
          <p:nvPr/>
        </p:nvSpPr>
        <p:spPr>
          <a:xfrm>
            <a:off x="6544344" y="3817089"/>
            <a:ext cx="2115879" cy="134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49273C-9225-4DE9-BAC2-010B494A3A0F}"/>
              </a:ext>
            </a:extLst>
          </p:cNvPr>
          <p:cNvSpPr/>
          <p:nvPr/>
        </p:nvSpPr>
        <p:spPr>
          <a:xfrm>
            <a:off x="3908962" y="4242392"/>
            <a:ext cx="1581256" cy="502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6E2D54-95AA-4C35-A93A-AE48D05F1E0B}"/>
              </a:ext>
            </a:extLst>
          </p:cNvPr>
          <p:cNvSpPr/>
          <p:nvPr/>
        </p:nvSpPr>
        <p:spPr>
          <a:xfrm>
            <a:off x="3448494" y="5667218"/>
            <a:ext cx="1105786" cy="97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73F866D-6642-4EB2-8A71-7A095129ED78}"/>
              </a:ext>
            </a:extLst>
          </p:cNvPr>
          <p:cNvSpPr/>
          <p:nvPr/>
        </p:nvSpPr>
        <p:spPr>
          <a:xfrm>
            <a:off x="5358808" y="1119735"/>
            <a:ext cx="1052625" cy="13576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0894BB-2D2F-4613-84A9-58A92811B45B}"/>
              </a:ext>
            </a:extLst>
          </p:cNvPr>
          <p:cNvSpPr/>
          <p:nvPr/>
        </p:nvSpPr>
        <p:spPr>
          <a:xfrm rot="21046092">
            <a:off x="3482155" y="3739536"/>
            <a:ext cx="1581256" cy="502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A5A1FB6-ABB1-4C33-A1AF-898CDB532592}"/>
              </a:ext>
            </a:extLst>
          </p:cNvPr>
          <p:cNvSpPr/>
          <p:nvPr/>
        </p:nvSpPr>
        <p:spPr>
          <a:xfrm>
            <a:off x="6670157" y="882503"/>
            <a:ext cx="1052625" cy="15613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609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1743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4892748" y="551481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4872707" y="5390518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DAF52B-9F13-4EFB-81EA-1E48B9DFA4D2}"/>
              </a:ext>
            </a:extLst>
          </p:cNvPr>
          <p:cNvSpPr/>
          <p:nvPr/>
        </p:nvSpPr>
        <p:spPr>
          <a:xfrm>
            <a:off x="4040372" y="1765005"/>
            <a:ext cx="131843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44BC14-F0D1-49EA-964C-03C7958E3DF1}"/>
              </a:ext>
            </a:extLst>
          </p:cNvPr>
          <p:cNvSpPr/>
          <p:nvPr/>
        </p:nvSpPr>
        <p:spPr>
          <a:xfrm>
            <a:off x="6544344" y="3817089"/>
            <a:ext cx="2115879" cy="134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49273C-9225-4DE9-BAC2-010B494A3A0F}"/>
              </a:ext>
            </a:extLst>
          </p:cNvPr>
          <p:cNvSpPr/>
          <p:nvPr/>
        </p:nvSpPr>
        <p:spPr>
          <a:xfrm>
            <a:off x="3908962" y="4242392"/>
            <a:ext cx="1581256" cy="502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36E2D54-95AA-4C35-A93A-AE48D05F1E0B}"/>
              </a:ext>
            </a:extLst>
          </p:cNvPr>
          <p:cNvSpPr/>
          <p:nvPr/>
        </p:nvSpPr>
        <p:spPr>
          <a:xfrm>
            <a:off x="3448494" y="5667218"/>
            <a:ext cx="1105786" cy="97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73F866D-6642-4EB2-8A71-7A095129ED78}"/>
              </a:ext>
            </a:extLst>
          </p:cNvPr>
          <p:cNvSpPr/>
          <p:nvPr/>
        </p:nvSpPr>
        <p:spPr>
          <a:xfrm>
            <a:off x="5358808" y="1119735"/>
            <a:ext cx="1052625" cy="13576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E0894BB-2D2F-4613-84A9-58A92811B45B}"/>
              </a:ext>
            </a:extLst>
          </p:cNvPr>
          <p:cNvSpPr/>
          <p:nvPr/>
        </p:nvSpPr>
        <p:spPr>
          <a:xfrm rot="21046092">
            <a:off x="3482155" y="3739536"/>
            <a:ext cx="1581256" cy="502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A5A1FB6-ABB1-4C33-A1AF-898CDB532592}"/>
              </a:ext>
            </a:extLst>
          </p:cNvPr>
          <p:cNvSpPr/>
          <p:nvPr/>
        </p:nvSpPr>
        <p:spPr>
          <a:xfrm>
            <a:off x="6670157" y="882503"/>
            <a:ext cx="1052625" cy="15613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86438E-DC55-4D04-A164-BCBABCF9BCEF}"/>
              </a:ext>
            </a:extLst>
          </p:cNvPr>
          <p:cNvSpPr/>
          <p:nvPr/>
        </p:nvSpPr>
        <p:spPr>
          <a:xfrm rot="1114998">
            <a:off x="4311775" y="5001142"/>
            <a:ext cx="844624" cy="881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345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2AA4D-A8E5-D973-4D89-13F607D4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Prière finale en commun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F62E7C-7451-AAA4-2DC8-01EF85497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/>
              <a:t>Seigneur Jésus,</a:t>
            </a:r>
            <a:br>
              <a:rPr lang="fr-FR" i="1" dirty="0"/>
            </a:br>
            <a:r>
              <a:rPr lang="fr-FR" i="1" dirty="0"/>
              <a:t>Tu nous appelles à venir à toi,</a:t>
            </a:r>
            <a:br>
              <a:rPr lang="fr-FR" i="1" dirty="0"/>
            </a:br>
            <a:r>
              <a:rPr lang="fr-FR" i="1" dirty="0"/>
              <a:t>Fatiguées, inquiètes, chargées.</a:t>
            </a:r>
            <a:br>
              <a:rPr lang="fr-FR" i="1" dirty="0"/>
            </a:br>
            <a:r>
              <a:rPr lang="fr-FR" i="1" dirty="0"/>
              <a:t>Apprends-nous à déposer nos fardeaux à tes pieds</a:t>
            </a:r>
            <a:br>
              <a:rPr lang="fr-FR" i="1" dirty="0"/>
            </a:br>
            <a:r>
              <a:rPr lang="fr-FR" i="1" dirty="0"/>
              <a:t>Et à trouver en toi le vrai repos de nos âmes.</a:t>
            </a:r>
            <a:br>
              <a:rPr lang="fr-FR" i="1" dirty="0"/>
            </a:br>
            <a:r>
              <a:rPr lang="fr-FR" i="1" dirty="0"/>
              <a:t>Que ta douceur apaise nos cœurs</a:t>
            </a:r>
            <a:br>
              <a:rPr lang="fr-FR" i="1" dirty="0"/>
            </a:br>
            <a:r>
              <a:rPr lang="fr-FR" i="1" dirty="0"/>
              <a:t>Et que ton Esprit fasse de nous des porteurs de paix.</a:t>
            </a:r>
            <a:br>
              <a:rPr lang="fr-FR" i="1" dirty="0"/>
            </a:br>
            <a:r>
              <a:rPr lang="fr-FR" i="1" dirty="0"/>
              <a:t>Amen.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Chacune peut ensuite partager son intention de prière pour cette JMP </a:t>
            </a:r>
          </a:p>
        </p:txBody>
      </p:sp>
    </p:spTree>
    <p:extLst>
      <p:ext uri="{BB962C8B-B14F-4D97-AF65-F5344CB8AC3E}">
        <p14:creationId xmlns:p14="http://schemas.microsoft.com/office/powerpoint/2010/main" val="2125662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DF6D956E-9910-8F9F-C449-70BE92A08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40 Artwork 2026 - Rest for the Weary by Gift Amarachi Ottah ©WDPIC.jpg">
            <a:extLst>
              <a:ext uri="{FF2B5EF4-FFF2-40B4-BE49-F238E27FC236}">
                <a16:creationId xmlns:a16="http://schemas.microsoft.com/office/drawing/2014/main" id="{08DD7719-BED4-F450-30B9-52B0CED384C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361" y="1"/>
            <a:ext cx="1035064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>
            <a:extLst>
              <a:ext uri="{FF2B5EF4-FFF2-40B4-BE49-F238E27FC236}">
                <a16:creationId xmlns:a16="http://schemas.microsoft.com/office/drawing/2014/main" id="{4333D868-9969-2DBD-A110-8CC098DFB40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41583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>
            <a:extLst>
              <a:ext uri="{FF2B5EF4-FFF2-40B4-BE49-F238E27FC236}">
                <a16:creationId xmlns:a16="http://schemas.microsoft.com/office/drawing/2014/main" id="{13A5202D-6CBC-1E50-7C55-73F7044B162A}"/>
              </a:ext>
            </a:extLst>
          </p:cNvPr>
          <p:cNvSpPr txBox="1"/>
          <p:nvPr/>
        </p:nvSpPr>
        <p:spPr>
          <a:xfrm>
            <a:off x="-195833" y="687833"/>
            <a:ext cx="5932800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fr-FR" sz="4267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Journée Mondiale de Prière 2026</a:t>
            </a:r>
            <a:endParaRPr sz="4267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" name="Google Shape;57;p1">
            <a:extLst>
              <a:ext uri="{FF2B5EF4-FFF2-40B4-BE49-F238E27FC236}">
                <a16:creationId xmlns:a16="http://schemas.microsoft.com/office/drawing/2014/main" id="{0971B54C-5C33-519F-0F63-7DC953363B3B}"/>
              </a:ext>
            </a:extLst>
          </p:cNvPr>
          <p:cNvSpPr txBox="1"/>
          <p:nvPr/>
        </p:nvSpPr>
        <p:spPr>
          <a:xfrm>
            <a:off x="-296520" y="2203140"/>
            <a:ext cx="5932800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Nigéria</a:t>
            </a:r>
          </a:p>
          <a:p>
            <a:pPr algn="ctr">
              <a:buClr>
                <a:srgbClr val="000000"/>
              </a:buClr>
              <a:buSzPts val="2400"/>
            </a:pPr>
            <a:endParaRPr lang="en"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algn="ctr">
              <a:buClr>
                <a:srgbClr val="000000"/>
              </a:buClr>
              <a:buSzPts val="2400"/>
            </a:pPr>
            <a:r>
              <a:rPr lang="e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Prière finale</a:t>
            </a:r>
          </a:p>
          <a:p>
            <a:pPr algn="ctr">
              <a:buClr>
                <a:srgbClr val="000000"/>
              </a:buClr>
              <a:buSzPts val="2400"/>
            </a:pPr>
            <a:r>
              <a:rPr lang="fr-FR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P</a:t>
            </a:r>
            <a:r>
              <a:rPr lang="e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uis </a:t>
            </a:r>
            <a:r>
              <a:rPr lang="en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  <a:hlinkClick r:id="rId7"/>
              </a:rPr>
              <a:t>chant “Mon âme se repose en paix sur Dieu seul”  </a:t>
            </a:r>
            <a:endParaRPr sz="4133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9" name="Google Shape;59;p1" title="Screenshot 2025-05-24 at 11.45.48 AM.png">
            <a:extLst>
              <a:ext uri="{FF2B5EF4-FFF2-40B4-BE49-F238E27FC236}">
                <a16:creationId xmlns:a16="http://schemas.microsoft.com/office/drawing/2014/main" id="{4E464C8F-FD39-5C40-09FC-65AD85E68906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25" y="5074447"/>
            <a:ext cx="1189036" cy="118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-âme-se-repose">
            <a:hlinkClick r:id="" action="ppaction://media"/>
            <a:extLst>
              <a:ext uri="{FF2B5EF4-FFF2-40B4-BE49-F238E27FC236}">
                <a16:creationId xmlns:a16="http://schemas.microsoft.com/office/drawing/2014/main" id="{E28ABFC1-E2EC-2EDE-07A0-D891A2A64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8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B49F3-D5B8-340C-E989-6E419775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de l’atelier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4F462F-0A42-01B1-7FF3-081E6C7DD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Durée 1h30 </a:t>
            </a:r>
          </a:p>
          <a:p>
            <a:r>
              <a:rPr lang="fr-FR" dirty="0"/>
              <a:t>Matériel : Croix, bougie, pierres, plumes, cordes, post-it, crayons</a:t>
            </a:r>
          </a:p>
        </p:txBody>
      </p:sp>
    </p:spTree>
    <p:extLst>
      <p:ext uri="{BB962C8B-B14F-4D97-AF65-F5344CB8AC3E}">
        <p14:creationId xmlns:p14="http://schemas.microsoft.com/office/powerpoint/2010/main" val="109995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DFDFA-D24B-7DC9-396A-1250B1AF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1 : accueil et mise en route (15 min)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6D6B23-07E7-1249-C8AE-EF6FF6DE58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Objectif : Entrer dans le thème par une expérience humaine du fardeau et du repos.</a:t>
            </a:r>
          </a:p>
          <a:p>
            <a:r>
              <a:rPr lang="fr-FR" dirty="0"/>
              <a:t>Animation : Présenter plusieurs objets symboliques (pierre, plume, corde, croix, bougie…). Chaque participant choisit un objet et partage brièvement ce qu’il évoque pour lui (poids, fatigue, douceur, lumière…).</a:t>
            </a:r>
          </a:p>
          <a:p>
            <a:endParaRPr lang="fr-FR" dirty="0"/>
          </a:p>
        </p:txBody>
      </p:sp>
      <p:pic>
        <p:nvPicPr>
          <p:cNvPr id="6" name="Espace réservé du contenu 5" descr="Une image contenant intérieur, ustensile de cuisine, vaisselle, table&#10;&#10;Le contenu généré par l’IA peut être incorrect.">
            <a:extLst>
              <a:ext uri="{FF2B5EF4-FFF2-40B4-BE49-F238E27FC236}">
                <a16:creationId xmlns:a16="http://schemas.microsoft.com/office/drawing/2014/main" id="{8892F653-F645-231C-4129-5A083BDE3B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810" y="1825625"/>
            <a:ext cx="3948380" cy="4351338"/>
          </a:xfrm>
        </p:spPr>
      </p:pic>
    </p:spTree>
    <p:extLst>
      <p:ext uri="{BB962C8B-B14F-4D97-AF65-F5344CB8AC3E}">
        <p14:creationId xmlns:p14="http://schemas.microsoft.com/office/powerpoint/2010/main" val="3931089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27F72C-2609-AD04-4589-37DDA925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82680" cy="1325563"/>
          </a:xfrm>
        </p:spPr>
        <p:txBody>
          <a:bodyPr/>
          <a:lstStyle/>
          <a:p>
            <a:r>
              <a:rPr lang="fr-FR" dirty="0"/>
              <a:t>Etape 2 – lecture priante de la Parole (10-15 min)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9786E5-1A11-2B2C-38A1-65D6C1553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/>
              <a:t>«</a:t>
            </a:r>
            <a:r>
              <a:rPr lang="fr-FR" sz="3200" dirty="0"/>
              <a:t> Venez à moi, vous tous qui peinez sous le poids du fardeau, et moi je vous donnerai le repos. </a:t>
            </a:r>
          </a:p>
          <a:p>
            <a:pPr marL="0" indent="0">
              <a:buNone/>
            </a:pPr>
            <a:r>
              <a:rPr lang="fr-FR" sz="3200" dirty="0"/>
              <a:t>Prenez sur vous mon joug et mettez-vous à mon école car je suis doux et humble de cœur et vous trouverez le repos de vos âmes. Oui, mon joug est facile à porter et mon fardeau léger. » </a:t>
            </a:r>
          </a:p>
          <a:p>
            <a:pPr marL="0" indent="0">
              <a:buNone/>
            </a:pPr>
            <a:r>
              <a:rPr lang="fr-FR" sz="3200" dirty="0"/>
              <a:t>                                                               </a:t>
            </a:r>
            <a:r>
              <a:rPr lang="fr-FR" sz="3200" dirty="0" err="1"/>
              <a:t>Tob</a:t>
            </a:r>
            <a:r>
              <a:rPr lang="fr-FR" sz="3200" dirty="0"/>
              <a:t> Matthieu, 11, 28-30 </a:t>
            </a:r>
          </a:p>
          <a:p>
            <a:pPr marL="0" indent="0">
              <a:buNone/>
            </a:pPr>
            <a:r>
              <a:rPr lang="fr-FR" sz="3200" dirty="0"/>
              <a:t>Temps de silence, puis partage « Qu’est ce que cette parole dit à mon cœur aujourd’hui ? » </a:t>
            </a:r>
          </a:p>
        </p:txBody>
      </p:sp>
      <p:pic>
        <p:nvPicPr>
          <p:cNvPr id="4" name="Google Shape;59;p1" title="Screenshot 2025-05-24 at 11.45.48 AM.png">
            <a:extLst>
              <a:ext uri="{FF2B5EF4-FFF2-40B4-BE49-F238E27FC236}">
                <a16:creationId xmlns:a16="http://schemas.microsoft.com/office/drawing/2014/main" id="{EF1B13F7-AB61-3967-0940-402C8B71FF0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2200" y="5357259"/>
            <a:ext cx="1189036" cy="1189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99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8AC712-B0BB-F08D-48FF-C552CB5E8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Etape 3 – Partage sur 4 questions en sous groupe (4-5 personnes) – 25 min puis 5 min restitution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C762F4-6D67-FB66-6FFD-B5A19FE2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4400" dirty="0"/>
              <a:t>• Quels sont les fardeaux que je porte aujourd’hui ?</a:t>
            </a:r>
            <a:br>
              <a:rPr lang="fr-FR" sz="4400" dirty="0"/>
            </a:br>
            <a:r>
              <a:rPr lang="fr-FR" sz="4400" dirty="0"/>
              <a:t>• Comment je cherche habituellement le repos ?</a:t>
            </a:r>
            <a:br>
              <a:rPr lang="fr-FR" sz="4400" dirty="0"/>
            </a:br>
            <a:r>
              <a:rPr lang="fr-FR" sz="4400" dirty="0"/>
              <a:t>• Qu’est-ce que cela change de croire que le Christ veut me donner le vrai repos ?</a:t>
            </a:r>
            <a:br>
              <a:rPr lang="fr-FR" sz="4400" dirty="0"/>
            </a:br>
            <a:r>
              <a:rPr lang="fr-FR" sz="4400" dirty="0"/>
              <a:t>• Où puis-je expérimenter cette paix dans ma vie quotidienne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298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58121-9722-176E-E732-09C285B23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-44651"/>
            <a:ext cx="10515600" cy="1325563"/>
          </a:xfrm>
        </p:spPr>
        <p:txBody>
          <a:bodyPr/>
          <a:lstStyle/>
          <a:p>
            <a:r>
              <a:rPr lang="fr-FR" dirty="0"/>
              <a:t>Etape 4 : Geste symbolique (5 min)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F12B30-C337-DE82-D82C-C6D816BC2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6680" cy="4351338"/>
          </a:xfrm>
        </p:spPr>
        <p:txBody>
          <a:bodyPr/>
          <a:lstStyle/>
          <a:p>
            <a:pPr marL="0" indent="0">
              <a:buNone/>
            </a:pPr>
            <a:r>
              <a:rPr lang="fr-FR" sz="3200" dirty="0"/>
              <a:t>Chaque participant écrit sur un post-it un fardeau qu’il veut remettre au Christ. Les papiers sont déposés au pied de la croix et pliés pour préserver l’anonymat</a:t>
            </a:r>
          </a:p>
          <a:p>
            <a:endParaRPr lang="fr-FR" dirty="0"/>
          </a:p>
        </p:txBody>
      </p:sp>
      <p:pic>
        <p:nvPicPr>
          <p:cNvPr id="5" name="Image 4" descr="Une image contenant Post-it, intérieur, en bois&#10;&#10;Le contenu généré par l’IA peut être incorrect.">
            <a:extLst>
              <a:ext uri="{FF2B5EF4-FFF2-40B4-BE49-F238E27FC236}">
                <a16:creationId xmlns:a16="http://schemas.microsoft.com/office/drawing/2014/main" id="{2CD2DCDD-0CF1-987F-0256-2432621494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296" y="1377620"/>
            <a:ext cx="5257800" cy="49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6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i-par-kelly-picat---add-fécamp---abrite">
            <a:hlinkClick r:id="" action="ppaction://media"/>
            <a:extLst>
              <a:ext uri="{FF2B5EF4-FFF2-40B4-BE49-F238E27FC236}">
                <a16:creationId xmlns:a16="http://schemas.microsoft.com/office/drawing/2014/main" id="{19591B5F-C342-1A49-1BEA-99E4A9F816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" y="543560"/>
            <a:ext cx="10267358" cy="57708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6BC80BD-FF36-A8FA-6BD4-00A356E2B722}"/>
              </a:ext>
            </a:extLst>
          </p:cNvPr>
          <p:cNvSpPr txBox="1"/>
          <p:nvPr/>
        </p:nvSpPr>
        <p:spPr>
          <a:xfrm>
            <a:off x="712470" y="125214"/>
            <a:ext cx="25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Abrite-moi de Kelly Picat </a:t>
            </a:r>
          </a:p>
        </p:txBody>
      </p:sp>
    </p:spTree>
    <p:extLst>
      <p:ext uri="{BB962C8B-B14F-4D97-AF65-F5344CB8AC3E}">
        <p14:creationId xmlns:p14="http://schemas.microsoft.com/office/powerpoint/2010/main" val="36778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49618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7900108" y="547417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7825463" y="5380672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857BC11-577C-136F-1215-550B9BF9097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41300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Etape 5 : partage sur le repos – 5 min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1197C5-755D-68C3-984F-CB65CBBEDF1E}"/>
              </a:ext>
            </a:extLst>
          </p:cNvPr>
          <p:cNvSpPr txBox="1"/>
          <p:nvPr/>
        </p:nvSpPr>
        <p:spPr>
          <a:xfrm>
            <a:off x="452119" y="3093638"/>
            <a:ext cx="5809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Que voit-on sur cette image ? </a:t>
            </a:r>
          </a:p>
        </p:txBody>
      </p:sp>
    </p:spTree>
    <p:extLst>
      <p:ext uri="{BB962C8B-B14F-4D97-AF65-F5344CB8AC3E}">
        <p14:creationId xmlns:p14="http://schemas.microsoft.com/office/powerpoint/2010/main" val="3227738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55316F-29A6-4EC1-B71F-89DC782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1743" y="953817"/>
            <a:ext cx="6882390" cy="4925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766873-2EE7-4648-B5D2-91DFBDBEA17D}"/>
              </a:ext>
            </a:extLst>
          </p:cNvPr>
          <p:cNvSpPr/>
          <p:nvPr/>
        </p:nvSpPr>
        <p:spPr>
          <a:xfrm>
            <a:off x="4892748" y="5514819"/>
            <a:ext cx="3303193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1CADD-16B4-415A-BBE0-6B0B7E374135}"/>
              </a:ext>
            </a:extLst>
          </p:cNvPr>
          <p:cNvSpPr/>
          <p:nvPr/>
        </p:nvSpPr>
        <p:spPr>
          <a:xfrm>
            <a:off x="4872707" y="5390518"/>
            <a:ext cx="330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« Il ne se laisse troubler par rien.</a:t>
            </a:r>
          </a:p>
          <a:p>
            <a:pPr algn="ctr"/>
            <a:r>
              <a:rPr lang="fr-FR" dirty="0"/>
              <a:t>Seigneur, tu lui donnes </a:t>
            </a:r>
          </a:p>
          <a:p>
            <a:pPr algn="ctr"/>
            <a:r>
              <a:rPr lang="fr-FR" dirty="0"/>
              <a:t>une paix sûre,</a:t>
            </a:r>
          </a:p>
          <a:p>
            <a:pPr algn="ctr"/>
            <a:r>
              <a:rPr lang="fr-FR" dirty="0"/>
              <a:t>parce qu’il a confiance en toi. »</a:t>
            </a:r>
          </a:p>
          <a:p>
            <a:pPr algn="ctr"/>
            <a:r>
              <a:rPr lang="fr-FR" sz="1600" i="1" dirty="0"/>
              <a:t>Esaïe 26.2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4DAF52B-9F13-4EFB-81EA-1E48B9DFA4D2}"/>
              </a:ext>
            </a:extLst>
          </p:cNvPr>
          <p:cNvSpPr/>
          <p:nvPr/>
        </p:nvSpPr>
        <p:spPr>
          <a:xfrm>
            <a:off x="4040372" y="1765005"/>
            <a:ext cx="1318437" cy="1190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61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A3CEB2A03F5541B44929CDEDADF8A6" ma:contentTypeVersion="15" ma:contentTypeDescription="Crée un document." ma:contentTypeScope="" ma:versionID="7b90c032ebdaf7a37bc85bf3518d79c9">
  <xsd:schema xmlns:xsd="http://www.w3.org/2001/XMLSchema" xmlns:xs="http://www.w3.org/2001/XMLSchema" xmlns:p="http://schemas.microsoft.com/office/2006/metadata/properties" xmlns:ns1="http://schemas.microsoft.com/sharepoint/v3" xmlns:ns3="27439304-8637-453c-8697-8ec3250465c7" xmlns:ns4="337594b7-e0be-4c86-8ab9-9b5459a80fda" targetNamespace="http://schemas.microsoft.com/office/2006/metadata/properties" ma:root="true" ma:fieldsID="68296ab43249f60378ee26f958e12e9d" ns1:_="" ns3:_="" ns4:_="">
    <xsd:import namespace="http://schemas.microsoft.com/sharepoint/v3"/>
    <xsd:import namespace="27439304-8637-453c-8697-8ec3250465c7"/>
    <xsd:import namespace="337594b7-e0be-4c86-8ab9-9b5459a80f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39304-8637-453c-8697-8ec32504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594b7-e0be-4c86-8ab9-9b5459a80fd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154334-3403-4FE7-AB2D-5C69BEBC40F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E92E4FA7-A9C6-40E7-B96B-693C0E6965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7439304-8637-453c-8697-8ec3250465c7"/>
    <ds:schemaRef ds:uri="337594b7-e0be-4c86-8ab9-9b5459a80f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F16A32-B5C0-4C7B-BE96-D1C9DAAFB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692</Words>
  <Application>Microsoft Office PowerPoint</Application>
  <PresentationFormat>Grand écran</PresentationFormat>
  <Paragraphs>77</Paragraphs>
  <Slides>18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Arial Rounded</vt:lpstr>
      <vt:lpstr>Calibri</vt:lpstr>
      <vt:lpstr>Calibri Light</vt:lpstr>
      <vt:lpstr>Thème Office</vt:lpstr>
      <vt:lpstr>Présentation PowerPoint</vt:lpstr>
      <vt:lpstr>Déroulement de l’atelier</vt:lpstr>
      <vt:lpstr>Etape 1 : accueil et mise en route (15 min)</vt:lpstr>
      <vt:lpstr>Etape 2 – lecture priante de la Parole (10-15 min)</vt:lpstr>
      <vt:lpstr>Etape 3 – Partage sur 4 questions en sous groupe (4-5 personnes) – 25 min puis 5 min restitution </vt:lpstr>
      <vt:lpstr>Etape 4 : Geste symbolique (5 min)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Etape 6 : Prière finale en commun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Karen ETCHEVERRY</dc:creator>
  <cp:lastModifiedBy>Claire HERRENSCHMIDT</cp:lastModifiedBy>
  <cp:revision>7</cp:revision>
  <dcterms:created xsi:type="dcterms:W3CDTF">2020-11-25T10:18:34Z</dcterms:created>
  <dcterms:modified xsi:type="dcterms:W3CDTF">2026-01-14T17:01:21Z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0x010100B1A3CEB2A03F5541B44929CDEDADF8A6</vt:lpwstr>
  </property>
</Properties>
</file>